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61"/>
  </p:notesMasterIdLst>
  <p:handoutMasterIdLst>
    <p:handoutMasterId r:id="rId62"/>
  </p:handoutMasterIdLst>
  <p:sldIdLst>
    <p:sldId id="256" r:id="rId2"/>
    <p:sldId id="267" r:id="rId3"/>
    <p:sldId id="270" r:id="rId4"/>
    <p:sldId id="271" r:id="rId5"/>
    <p:sldId id="272" r:id="rId6"/>
    <p:sldId id="327" r:id="rId7"/>
    <p:sldId id="273" r:id="rId8"/>
    <p:sldId id="274" r:id="rId9"/>
    <p:sldId id="275" r:id="rId10"/>
    <p:sldId id="276" r:id="rId11"/>
    <p:sldId id="283" r:id="rId12"/>
    <p:sldId id="284" r:id="rId13"/>
    <p:sldId id="277" r:id="rId14"/>
    <p:sldId id="278" r:id="rId15"/>
    <p:sldId id="279" r:id="rId16"/>
    <p:sldId id="280" r:id="rId17"/>
    <p:sldId id="281" r:id="rId18"/>
    <p:sldId id="326" r:id="rId19"/>
    <p:sldId id="300" r:id="rId20"/>
    <p:sldId id="282" r:id="rId21"/>
    <p:sldId id="295" r:id="rId22"/>
    <p:sldId id="296" r:id="rId23"/>
    <p:sldId id="297" r:id="rId24"/>
    <p:sldId id="298" r:id="rId25"/>
    <p:sldId id="286" r:id="rId26"/>
    <p:sldId id="287" r:id="rId27"/>
    <p:sldId id="299" r:id="rId28"/>
    <p:sldId id="288" r:id="rId29"/>
    <p:sldId id="289" r:id="rId30"/>
    <p:sldId id="290" r:id="rId31"/>
    <p:sldId id="301" r:id="rId32"/>
    <p:sldId id="291" r:id="rId33"/>
    <p:sldId id="303" r:id="rId34"/>
    <p:sldId id="292" r:id="rId35"/>
    <p:sldId id="304" r:id="rId36"/>
    <p:sldId id="293" r:id="rId37"/>
    <p:sldId id="313" r:id="rId38"/>
    <p:sldId id="294" r:id="rId39"/>
    <p:sldId id="314" r:id="rId40"/>
    <p:sldId id="306" r:id="rId41"/>
    <p:sldId id="315" r:id="rId42"/>
    <p:sldId id="305" r:id="rId43"/>
    <p:sldId id="316" r:id="rId44"/>
    <p:sldId id="317" r:id="rId45"/>
    <p:sldId id="318" r:id="rId46"/>
    <p:sldId id="307" r:id="rId47"/>
    <p:sldId id="319" r:id="rId48"/>
    <p:sldId id="308" r:id="rId49"/>
    <p:sldId id="320" r:id="rId50"/>
    <p:sldId id="321" r:id="rId51"/>
    <p:sldId id="309" r:id="rId52"/>
    <p:sldId id="310" r:id="rId53"/>
    <p:sldId id="311" r:id="rId54"/>
    <p:sldId id="312" r:id="rId55"/>
    <p:sldId id="324" r:id="rId56"/>
    <p:sldId id="323" r:id="rId57"/>
    <p:sldId id="322" r:id="rId58"/>
    <p:sldId id="325" r:id="rId59"/>
    <p:sldId id="268"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FF0066"/>
    <a:srgbClr val="3B3B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56"/>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B8518D0-CF38-4918-9CB4-FDEB00E8780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BF2BCF3-C2F1-4D28-9DEC-F0B72D15C17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52F6D9-6D7B-4B34-B253-E9F07472E38A}" type="datetimeFigureOut">
              <a:rPr lang="en-US" smtClean="0"/>
              <a:t>8/6/2021</a:t>
            </a:fld>
            <a:endParaRPr lang="en-US"/>
          </a:p>
        </p:txBody>
      </p:sp>
      <p:sp>
        <p:nvSpPr>
          <p:cNvPr id="4" name="Footer Placeholder 3">
            <a:extLst>
              <a:ext uri="{FF2B5EF4-FFF2-40B4-BE49-F238E27FC236}">
                <a16:creationId xmlns:a16="http://schemas.microsoft.com/office/drawing/2014/main" id="{2DCCAC9A-DACD-484C-9A20-AD8C26D2962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BB13928-5A93-46B1-80AF-254CA6F907A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A9CECD1-49B0-4918-8273-330FD9DA0359}" type="slidenum">
              <a:rPr lang="en-US" smtClean="0"/>
              <a:t>‹#›</a:t>
            </a:fld>
            <a:endParaRPr lang="en-US"/>
          </a:p>
        </p:txBody>
      </p:sp>
    </p:spTree>
    <p:extLst>
      <p:ext uri="{BB962C8B-B14F-4D97-AF65-F5344CB8AC3E}">
        <p14:creationId xmlns:p14="http://schemas.microsoft.com/office/powerpoint/2010/main" val="32013531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C3E3CE-AA61-4DDC-9F01-8C905CC59CF1}" type="datetimeFigureOut">
              <a:rPr lang="en-US" smtClean="0"/>
              <a:t>8/6/2021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E1810D-53B8-419C-BE27-4FB89D3D48FE}" type="slidenum">
              <a:rPr lang="en-US" smtClean="0"/>
              <a:t>‹#›</a:t>
            </a:fld>
            <a:endParaRPr lang="en-US"/>
          </a:p>
        </p:txBody>
      </p:sp>
    </p:spTree>
    <p:extLst>
      <p:ext uri="{BB962C8B-B14F-4D97-AF65-F5344CB8AC3E}">
        <p14:creationId xmlns:p14="http://schemas.microsoft.com/office/powerpoint/2010/main" val="18052215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44E09F3-A5E7-4258-8CC2-EF858370562E}" type="datetime1">
              <a:rPr lang="en-US" smtClean="0"/>
              <a:t>8/6/2021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4923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DC4E3B-A9E9-4F8C-9CEC-E2D5ABDF91BF}" type="datetime1">
              <a:rPr lang="en-US" smtClean="0"/>
              <a:t>8/6/2021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54809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984B2E-5AE9-40FF-8D0E-B497BCA7D912}" type="datetime1">
              <a:rPr lang="en-US" smtClean="0"/>
              <a:t>8/6/2021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78620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E51D163-EBB7-4A75-9CCB-36565840705F}" type="datetime1">
              <a:rPr lang="en-US" smtClean="0"/>
              <a:t>8/6/2021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4894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D4A2C2-F9F9-4082-A733-A36EBE165DF8}" type="datetime1">
              <a:rPr lang="en-US" smtClean="0"/>
              <a:t>8/6/2021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87173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BAE6400-F8C6-4725-9CE8-105807FD8674}" type="datetime1">
              <a:rPr lang="en-US" smtClean="0"/>
              <a:t>8/6/2021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12881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D691132-1A89-4E91-BC23-0ED2F14C9E7F}" type="datetime1">
              <a:rPr lang="en-US" smtClean="0"/>
              <a:t>8/6/2021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87126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5BAD416-6CEA-4900-AC79-7C648EB727F9}" type="datetime1">
              <a:rPr lang="en-US" smtClean="0"/>
              <a:t>8/6/2021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40621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92AF35-9BEB-456E-B883-E3CD67B1223C}" type="datetime1">
              <a:rPr lang="en-US" smtClean="0"/>
              <a:t>8/6/2021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47478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33633B-318E-4A8B-9585-4C9C8728AA59}" type="datetime1">
              <a:rPr lang="en-US" smtClean="0"/>
              <a:t>8/6/2021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35815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B7F0E81-1DE7-48C7-9D6B-F4C12F10A2F7}" type="datetime1">
              <a:rPr lang="en-US" smtClean="0"/>
              <a:t>8/6/2021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25847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048D24-EB25-4262-A841-7124C692EB06}" type="datetime1">
              <a:rPr lang="en-US" smtClean="0"/>
              <a:t>8/6/2021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22171821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10.svg"/></Relationships>
</file>

<file path=ppt/slides/_rels/slide3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16.svg"/><Relationship Id="rId4" Type="http://schemas.openxmlformats.org/officeDocument/2006/relationships/image" Target="../media/image15.png"/></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82.png"/></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88.sv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B3B3B"/>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1DC996-1A4B-4D4F-A733-3A00E5ABC2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332" y="0"/>
            <a:ext cx="2325467" cy="2325467"/>
          </a:xfrm>
          <a:prstGeom prst="rect">
            <a:avLst/>
          </a:prstGeom>
        </p:spPr>
      </p:pic>
      <p:sp>
        <p:nvSpPr>
          <p:cNvPr id="11" name="TextBox 10">
            <a:extLst>
              <a:ext uri="{FF2B5EF4-FFF2-40B4-BE49-F238E27FC236}">
                <a16:creationId xmlns:a16="http://schemas.microsoft.com/office/drawing/2014/main" id="{00CC22B5-8500-2C45-91DE-A596A6DF1C3B}"/>
              </a:ext>
            </a:extLst>
          </p:cNvPr>
          <p:cNvSpPr txBox="1"/>
          <p:nvPr/>
        </p:nvSpPr>
        <p:spPr>
          <a:xfrm>
            <a:off x="1027332" y="2102047"/>
            <a:ext cx="10495723" cy="4154984"/>
          </a:xfrm>
          <a:prstGeom prst="rect">
            <a:avLst/>
          </a:prstGeom>
          <a:solidFill>
            <a:srgbClr val="3B3B3B"/>
          </a:solidFill>
        </p:spPr>
        <p:txBody>
          <a:bodyPr wrap="square" rtlCol="0">
            <a:spAutoFit/>
          </a:bodyPr>
          <a:lstStyle/>
          <a:p>
            <a:r>
              <a:rPr lang="en-US" sz="4400" dirty="0">
                <a:solidFill>
                  <a:srgbClr val="FF6600"/>
                </a:solidFill>
                <a:effectLst>
                  <a:outerShdw blurRad="38100" dist="38100" dir="2700000" algn="tl">
                    <a:srgbClr val="000000">
                      <a:alpha val="43137"/>
                    </a:srgbClr>
                  </a:outerShdw>
                </a:effectLst>
                <a:latin typeface="Avenir LT Std 65 Medium" panose="020B0803020203020204" pitchFamily="34" charset="0"/>
              </a:rPr>
              <a:t>G2M Insight For Cab Investment Firm</a:t>
            </a:r>
          </a:p>
          <a:p>
            <a:r>
              <a:rPr lang="en-US" sz="3200" dirty="0">
                <a:solidFill>
                  <a:srgbClr val="FF6600"/>
                </a:solidFill>
                <a:effectLst>
                  <a:outerShdw blurRad="38100" dist="38100" dir="2700000" algn="tl">
                    <a:srgbClr val="000000">
                      <a:alpha val="43137"/>
                    </a:srgbClr>
                  </a:outerShdw>
                </a:effectLst>
                <a:latin typeface="Avenir LT Std 65 Medium" panose="020B0803020203020204" pitchFamily="34" charset="0"/>
              </a:rPr>
              <a:t>Exploratory Data Analysis</a:t>
            </a:r>
          </a:p>
          <a:p>
            <a:endParaRPr lang="en-US" sz="4000" b="1" dirty="0">
              <a:latin typeface="Avenir LT Std 65 Medium" panose="020B0803020203020204" pitchFamily="34" charset="0"/>
            </a:endParaRPr>
          </a:p>
          <a:p>
            <a:r>
              <a:rPr lang="en-US" sz="2800" b="1" dirty="0">
                <a:solidFill>
                  <a:schemeClr val="bg1"/>
                </a:solidFill>
                <a:effectLst>
                  <a:outerShdw blurRad="38100" dist="38100" dir="2700000" algn="tl">
                    <a:srgbClr val="000000">
                      <a:alpha val="43137"/>
                    </a:srgbClr>
                  </a:outerShdw>
                </a:effectLst>
                <a:latin typeface="Avenir LT Std 65 Medium" panose="020B0803020203020204" pitchFamily="34" charset="0"/>
              </a:rPr>
              <a:t>LISUM02</a:t>
            </a:r>
          </a:p>
          <a:p>
            <a:r>
              <a:rPr lang="en-US" sz="2800" b="1" dirty="0">
                <a:solidFill>
                  <a:schemeClr val="bg1"/>
                </a:solidFill>
                <a:effectLst>
                  <a:outerShdw blurRad="38100" dist="38100" dir="2700000" algn="tl">
                    <a:srgbClr val="000000">
                      <a:alpha val="43137"/>
                    </a:srgbClr>
                  </a:outerShdw>
                </a:effectLst>
                <a:latin typeface="Avenir LT Std 65 Medium" panose="020B0803020203020204" pitchFamily="34" charset="0"/>
              </a:rPr>
              <a:t>06</a:t>
            </a:r>
            <a:r>
              <a:rPr lang="en-US" sz="2800" b="1" baseline="30000" dirty="0">
                <a:solidFill>
                  <a:schemeClr val="bg1"/>
                </a:solidFill>
                <a:effectLst>
                  <a:outerShdw blurRad="38100" dist="38100" dir="2700000" algn="tl">
                    <a:srgbClr val="000000">
                      <a:alpha val="43137"/>
                    </a:srgbClr>
                  </a:outerShdw>
                </a:effectLst>
                <a:latin typeface="Avenir LT Std 65 Medium" panose="020B0803020203020204" pitchFamily="34" charset="0"/>
              </a:rPr>
              <a:t>th</a:t>
            </a:r>
            <a:r>
              <a:rPr lang="en-US" sz="2800" b="1" dirty="0">
                <a:solidFill>
                  <a:schemeClr val="bg1"/>
                </a:solidFill>
                <a:effectLst>
                  <a:outerShdw blurRad="38100" dist="38100" dir="2700000" algn="tl">
                    <a:srgbClr val="000000">
                      <a:alpha val="43137"/>
                    </a:srgbClr>
                  </a:outerShdw>
                </a:effectLst>
                <a:latin typeface="Avenir LT Std 65 Medium" panose="020B0803020203020204" pitchFamily="34" charset="0"/>
              </a:rPr>
              <a:t> August 2021</a:t>
            </a:r>
          </a:p>
          <a:p>
            <a:endParaRPr lang="en-US" sz="2800" b="1" dirty="0">
              <a:solidFill>
                <a:schemeClr val="bg1"/>
              </a:solidFill>
              <a:effectLst>
                <a:outerShdw blurRad="38100" dist="38100" dir="2700000" algn="tl">
                  <a:srgbClr val="000000">
                    <a:alpha val="43137"/>
                  </a:srgbClr>
                </a:outerShdw>
              </a:effectLst>
              <a:latin typeface="Avenir LT Std 65 Medium" panose="020B0803020203020204" pitchFamily="34" charset="0"/>
            </a:endParaRPr>
          </a:p>
          <a:p>
            <a:r>
              <a:rPr lang="en-US" sz="2800" b="1" dirty="0">
                <a:solidFill>
                  <a:schemeClr val="bg1"/>
                </a:solidFill>
                <a:effectLst>
                  <a:outerShdw blurRad="38100" dist="38100" dir="2700000" algn="tl">
                    <a:srgbClr val="000000">
                      <a:alpha val="43137"/>
                    </a:srgbClr>
                  </a:outerShdw>
                </a:effectLst>
                <a:latin typeface="Avenir LT Std 65 Medium" panose="020B0803020203020204" pitchFamily="34" charset="0"/>
              </a:rPr>
              <a:t>By,</a:t>
            </a:r>
          </a:p>
          <a:p>
            <a:r>
              <a:rPr lang="en-US" sz="2800" b="1" dirty="0">
                <a:solidFill>
                  <a:schemeClr val="bg1"/>
                </a:solidFill>
                <a:effectLst>
                  <a:outerShdw blurRad="38100" dist="38100" dir="2700000" algn="tl">
                    <a:srgbClr val="000000">
                      <a:alpha val="43137"/>
                    </a:srgbClr>
                  </a:outerShdw>
                </a:effectLst>
                <a:latin typeface="Avenir LT Std 65 Medium" panose="020B0803020203020204" pitchFamily="34" charset="0"/>
              </a:rPr>
              <a:t>Joseph Antony</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Content Placeholder 16" descr="Chart, histogram&#10;&#10;Description automatically generated">
            <a:extLst>
              <a:ext uri="{FF2B5EF4-FFF2-40B4-BE49-F238E27FC236}">
                <a16:creationId xmlns:a16="http://schemas.microsoft.com/office/drawing/2014/main" id="{A8867B67-5A0F-4499-AE4F-0BA6AB190F2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 t="12167" b="2830"/>
          <a:stretch/>
        </p:blipFill>
        <p:spPr>
          <a:xfrm>
            <a:off x="0" y="2816087"/>
            <a:ext cx="12192289" cy="4041913"/>
          </a:xfrm>
          <a:prstGeom prst="rect">
            <a:avLst/>
          </a:prstGeom>
          <a:ln>
            <a:solidFill>
              <a:schemeClr val="tx1"/>
            </a:solidFill>
          </a:ln>
        </p:spPr>
      </p:pic>
      <p:sp>
        <p:nvSpPr>
          <p:cNvPr id="4" name="Slide Number Placeholder 3">
            <a:extLst>
              <a:ext uri="{FF2B5EF4-FFF2-40B4-BE49-F238E27FC236}">
                <a16:creationId xmlns:a16="http://schemas.microsoft.com/office/drawing/2014/main" id="{4365A657-B750-4E93-8284-3D4C0C3B5A8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48F63A3B-78C7-47BE-AE5E-E10140E04643}" type="slidenum">
              <a:rPr lang="en-US" smtClean="0"/>
              <a:pPr>
                <a:spcAft>
                  <a:spcPts val="600"/>
                </a:spcAft>
              </a:pPr>
              <a:t>10</a:t>
            </a:fld>
            <a:endParaRPr lang="en-US"/>
          </a:p>
        </p:txBody>
      </p:sp>
      <p:sp>
        <p:nvSpPr>
          <p:cNvPr id="18" name="Title 1">
            <a:extLst>
              <a:ext uri="{FF2B5EF4-FFF2-40B4-BE49-F238E27FC236}">
                <a16:creationId xmlns:a16="http://schemas.microsoft.com/office/drawing/2014/main" id="{922B004F-39F2-49A0-9C5D-952A9F140640}"/>
              </a:ext>
            </a:extLst>
          </p:cNvPr>
          <p:cNvSpPr>
            <a:spLocks noGrp="1"/>
          </p:cNvSpPr>
          <p:nvPr>
            <p:ph type="title"/>
          </p:nvPr>
        </p:nvSpPr>
        <p:spPr>
          <a:xfrm>
            <a:off x="838200" y="18255"/>
            <a:ext cx="10515600" cy="1325563"/>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Daily Trips (2016 - 2018)</a:t>
            </a:r>
            <a:endParaRPr lang="en-US" dirty="0">
              <a:effectLst>
                <a:outerShdw blurRad="38100" dist="38100" dir="2700000" algn="tl">
                  <a:srgbClr val="000000">
                    <a:alpha val="43137"/>
                  </a:srgbClr>
                </a:outerShdw>
              </a:effectLst>
            </a:endParaRPr>
          </a:p>
        </p:txBody>
      </p:sp>
      <p:pic>
        <p:nvPicPr>
          <p:cNvPr id="21" name="Picture 20">
            <a:extLst>
              <a:ext uri="{FF2B5EF4-FFF2-40B4-BE49-F238E27FC236}">
                <a16:creationId xmlns:a16="http://schemas.microsoft.com/office/drawing/2014/main" id="{132736D0-EE90-46CF-848C-124382C094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
        <p:nvSpPr>
          <p:cNvPr id="22" name="TextBox 21">
            <a:extLst>
              <a:ext uri="{FF2B5EF4-FFF2-40B4-BE49-F238E27FC236}">
                <a16:creationId xmlns:a16="http://schemas.microsoft.com/office/drawing/2014/main" id="{33C64D23-DD83-41C5-83C8-24AF0A4E0E44}"/>
              </a:ext>
            </a:extLst>
          </p:cNvPr>
          <p:cNvSpPr txBox="1"/>
          <p:nvPr/>
        </p:nvSpPr>
        <p:spPr>
          <a:xfrm>
            <a:off x="583097" y="1113183"/>
            <a:ext cx="11489634" cy="1938992"/>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latin typeface="Avenir LT Std 65 Medium" panose="020B0803020203020204" pitchFamily="34" charset="0"/>
              </a:rPr>
              <a:t>Same trip pattern for both companies.</a:t>
            </a:r>
          </a:p>
          <a:p>
            <a:pPr marL="285750" indent="-285750">
              <a:buFont typeface="Wingdings" panose="05000000000000000000" pitchFamily="2" charset="2"/>
              <a:buChar char="Ø"/>
            </a:pPr>
            <a:r>
              <a:rPr lang="en-US" sz="2000" dirty="0">
                <a:solidFill>
                  <a:srgbClr val="FFC000"/>
                </a:solidFill>
                <a:latin typeface="Avenir LT Std 65 Medium" panose="020B0803020203020204" pitchFamily="34" charset="0"/>
              </a:rPr>
              <a:t>Yellow Cab</a:t>
            </a:r>
            <a:r>
              <a:rPr lang="en-US" sz="2000" dirty="0">
                <a:latin typeface="Avenir LT Std 65 Medium" panose="020B0803020203020204" pitchFamily="34" charset="0"/>
              </a:rPr>
              <a:t> has highest trips every single day.</a:t>
            </a:r>
          </a:p>
          <a:p>
            <a:pPr marL="285750" indent="-285750">
              <a:buFont typeface="Wingdings" panose="05000000000000000000" pitchFamily="2" charset="2"/>
              <a:buChar char="Ø"/>
            </a:pPr>
            <a:r>
              <a:rPr lang="en-US" sz="2000" dirty="0">
                <a:latin typeface="Avenir LT Std 65 Medium" panose="020B0803020203020204" pitchFamily="34" charset="0"/>
              </a:rPr>
              <a:t>Jan 5</a:t>
            </a:r>
            <a:r>
              <a:rPr lang="en-US" sz="2000" baseline="30000" dirty="0">
                <a:latin typeface="Avenir LT Std 65 Medium" panose="020B0803020203020204" pitchFamily="34" charset="0"/>
              </a:rPr>
              <a:t>th</a:t>
            </a:r>
            <a:r>
              <a:rPr lang="en-US" sz="2000" dirty="0">
                <a:latin typeface="Avenir LT Std 65 Medium" panose="020B0803020203020204" pitchFamily="34" charset="0"/>
              </a:rPr>
              <a:t>, 2018, saw the highest number of trips for both cab companies.</a:t>
            </a:r>
          </a:p>
          <a:p>
            <a:pPr marL="285750" indent="-285750">
              <a:buFont typeface="Wingdings" panose="05000000000000000000" pitchFamily="2" charset="2"/>
              <a:buChar char="Ø"/>
            </a:pPr>
            <a:r>
              <a:rPr lang="en-US" sz="2000" dirty="0">
                <a:latin typeface="Avenir LT Std 65 Medium" panose="020B0803020203020204" pitchFamily="34" charset="0"/>
              </a:rPr>
              <a:t>Beginning of every year, the trips are very low. </a:t>
            </a:r>
          </a:p>
          <a:p>
            <a:pPr marL="285750" indent="-285750">
              <a:buFont typeface="Wingdings" panose="05000000000000000000" pitchFamily="2" charset="2"/>
              <a:buChar char="Ø"/>
            </a:pPr>
            <a:r>
              <a:rPr lang="en-US" sz="2000" dirty="0">
                <a:latin typeface="Avenir LT Std 65 Medium" panose="020B0803020203020204" pitchFamily="34" charset="0"/>
              </a:rPr>
              <a:t>Conversely, at the end of the year, trips are very high.</a:t>
            </a:r>
          </a:p>
          <a:p>
            <a:pPr marL="285750" indent="-285750">
              <a:buFont typeface="Wingdings" panose="05000000000000000000" pitchFamily="2" charset="2"/>
              <a:buChar char="Ø"/>
            </a:pPr>
            <a:endParaRPr lang="en-US" sz="2000" dirty="0">
              <a:latin typeface="Avenir LT Std 65 Medium" panose="020B0803020203020204" pitchFamily="34" charset="0"/>
            </a:endParaRPr>
          </a:p>
        </p:txBody>
      </p:sp>
    </p:spTree>
    <p:extLst>
      <p:ext uri="{BB962C8B-B14F-4D97-AF65-F5344CB8AC3E}">
        <p14:creationId xmlns:p14="http://schemas.microsoft.com/office/powerpoint/2010/main" val="933589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 name="Rectangle 7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E06A77C1-FB2C-4593-B5DF-83F4815E850C}"/>
              </a:ext>
            </a:extLst>
          </p:cNvPr>
          <p:cNvSpPr>
            <a:spLocks noGrp="1"/>
          </p:cNvSpPr>
          <p:nvPr>
            <p:ph type="title"/>
          </p:nvPr>
        </p:nvSpPr>
        <p:spPr>
          <a:xfrm>
            <a:off x="597675" y="245342"/>
            <a:ext cx="3429000" cy="1719072"/>
          </a:xfrm>
        </p:spPr>
        <p:txBody>
          <a:bodyPr anchor="b">
            <a:normAutofit/>
          </a:bodyPr>
          <a:lstStyle/>
          <a:p>
            <a:r>
              <a:rPr lang="en-US" sz="3800" dirty="0">
                <a:solidFill>
                  <a:srgbClr val="FF6600"/>
                </a:solidFill>
                <a:effectLst>
                  <a:outerShdw blurRad="38100" dist="38100" dir="2700000" algn="tl">
                    <a:srgbClr val="000000">
                      <a:alpha val="43137"/>
                    </a:srgbClr>
                  </a:outerShdw>
                </a:effectLst>
                <a:latin typeface="Avenir LT Std 65 Medium" panose="020B0803020203020204" pitchFamily="34" charset="0"/>
              </a:rPr>
              <a:t>Weekly Seasonality (2016 - 2017)</a:t>
            </a:r>
          </a:p>
        </p:txBody>
      </p:sp>
      <p:sp>
        <p:nvSpPr>
          <p:cNvPr id="7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4612E31-51C5-417C-81EA-91077B999BA6}"/>
              </a:ext>
            </a:extLst>
          </p:cNvPr>
          <p:cNvSpPr>
            <a:spLocks noGrp="1"/>
          </p:cNvSpPr>
          <p:nvPr>
            <p:ph idx="1"/>
          </p:nvPr>
        </p:nvSpPr>
        <p:spPr>
          <a:xfrm>
            <a:off x="630936" y="2807208"/>
            <a:ext cx="3429000" cy="3410712"/>
          </a:xfrm>
        </p:spPr>
        <p:txBody>
          <a:bodyPr anchor="t">
            <a:normAutofit lnSpcReduction="10000"/>
          </a:bodyPr>
          <a:lstStyle/>
          <a:p>
            <a:pPr>
              <a:buFont typeface="Wingdings" panose="05000000000000000000" pitchFamily="2" charset="2"/>
              <a:buChar char="Ø"/>
            </a:pPr>
            <a:r>
              <a:rPr lang="en-US" sz="2200" dirty="0">
                <a:latin typeface="Avenir LT Std 65 Medium" panose="020B0803020203020204" pitchFamily="34" charset="0"/>
              </a:rPr>
              <a:t>Low trips on Friday, and higher trips on Saturday and Sunday in 2016.</a:t>
            </a:r>
          </a:p>
          <a:p>
            <a:pPr>
              <a:buFont typeface="Wingdings" panose="05000000000000000000" pitchFamily="2" charset="2"/>
              <a:buChar char="Ø"/>
            </a:pPr>
            <a:endParaRPr lang="en-US" sz="2200" dirty="0">
              <a:latin typeface="Avenir LT Std 65 Medium" panose="020B0803020203020204" pitchFamily="34" charset="0"/>
            </a:endParaRPr>
          </a:p>
          <a:p>
            <a:pPr>
              <a:buFont typeface="Wingdings" panose="05000000000000000000" pitchFamily="2" charset="2"/>
              <a:buChar char="Ø"/>
            </a:pPr>
            <a:r>
              <a:rPr lang="en-US" sz="2200" dirty="0">
                <a:latin typeface="Avenir LT Std 65 Medium" panose="020B0803020203020204" pitchFamily="34" charset="0"/>
              </a:rPr>
              <a:t>Pattern changes in 2017, where higher trips on Friday, then lowers on Saturday and high again on Sunday.</a:t>
            </a:r>
          </a:p>
        </p:txBody>
      </p:sp>
      <p:sp>
        <p:nvSpPr>
          <p:cNvPr id="4" name="Slide Number Placeholder 3">
            <a:extLst>
              <a:ext uri="{FF2B5EF4-FFF2-40B4-BE49-F238E27FC236}">
                <a16:creationId xmlns:a16="http://schemas.microsoft.com/office/drawing/2014/main" id="{396A3132-73C5-4A01-88F1-D4C7F04D9294}"/>
              </a:ext>
            </a:extLst>
          </p:cNvPr>
          <p:cNvSpPr>
            <a:spLocks noGrp="1"/>
          </p:cNvSpPr>
          <p:nvPr>
            <p:ph type="sldNum" sz="quarter" idx="12"/>
          </p:nvPr>
        </p:nvSpPr>
        <p:spPr>
          <a:xfrm>
            <a:off x="8610600" y="6356350"/>
            <a:ext cx="2743200" cy="365125"/>
          </a:xfrm>
        </p:spPr>
        <p:txBody>
          <a:bodyPr>
            <a:normAutofit/>
          </a:bodyPr>
          <a:lstStyle/>
          <a:p>
            <a:pPr>
              <a:spcAft>
                <a:spcPts val="600"/>
              </a:spcAft>
            </a:pPr>
            <a:fld id="{48F63A3B-78C7-47BE-AE5E-E10140E04643}" type="slidenum">
              <a:rPr lang="en-US" smtClean="0"/>
              <a:pPr>
                <a:spcAft>
                  <a:spcPts val="600"/>
                </a:spcAft>
              </a:pPr>
              <a:t>11</a:t>
            </a:fld>
            <a:endParaRPr lang="en-US"/>
          </a:p>
        </p:txBody>
      </p:sp>
      <p:pic>
        <p:nvPicPr>
          <p:cNvPr id="16" name="Picture 15">
            <a:extLst>
              <a:ext uri="{FF2B5EF4-FFF2-40B4-BE49-F238E27FC236}">
                <a16:creationId xmlns:a16="http://schemas.microsoft.com/office/drawing/2014/main" id="{1AA3A367-4047-4D50-9919-DF8F4313D6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5" name="Picture 4" descr="Chart, histogram&#10;&#10;Description automatically generated">
            <a:extLst>
              <a:ext uri="{FF2B5EF4-FFF2-40B4-BE49-F238E27FC236}">
                <a16:creationId xmlns:a16="http://schemas.microsoft.com/office/drawing/2014/main" id="{23638AEC-BFC4-4979-8ED2-BFEE1674A6FF}"/>
              </a:ext>
            </a:extLst>
          </p:cNvPr>
          <p:cNvPicPr>
            <a:picLocks noChangeAspect="1"/>
          </p:cNvPicPr>
          <p:nvPr/>
        </p:nvPicPr>
        <p:blipFill rotWithShape="1">
          <a:blip r:embed="rId3"/>
          <a:srcRect t="2053"/>
          <a:stretch/>
        </p:blipFill>
        <p:spPr>
          <a:xfrm>
            <a:off x="3993413" y="1358281"/>
            <a:ext cx="8103546" cy="4534258"/>
          </a:xfrm>
          <a:prstGeom prst="rect">
            <a:avLst/>
          </a:prstGeom>
          <a:ln>
            <a:solidFill>
              <a:schemeClr val="tx1"/>
            </a:solidFill>
          </a:ln>
        </p:spPr>
      </p:pic>
      <p:pic>
        <p:nvPicPr>
          <p:cNvPr id="8" name="Picture 7" descr="A picture containing graphical user interface&#10;&#10;Description automatically generated">
            <a:extLst>
              <a:ext uri="{FF2B5EF4-FFF2-40B4-BE49-F238E27FC236}">
                <a16:creationId xmlns:a16="http://schemas.microsoft.com/office/drawing/2014/main" id="{3D5B742D-B8B4-4662-900B-57DF353B981E}"/>
              </a:ext>
            </a:extLst>
          </p:cNvPr>
          <p:cNvPicPr>
            <a:picLocks noChangeAspect="1"/>
          </p:cNvPicPr>
          <p:nvPr/>
        </p:nvPicPr>
        <p:blipFill>
          <a:blip r:embed="rId4"/>
          <a:stretch>
            <a:fillRect/>
          </a:stretch>
        </p:blipFill>
        <p:spPr>
          <a:xfrm>
            <a:off x="11106967" y="1716591"/>
            <a:ext cx="914528" cy="781159"/>
          </a:xfrm>
          <a:prstGeom prst="rect">
            <a:avLst/>
          </a:prstGeom>
        </p:spPr>
      </p:pic>
      <p:pic>
        <p:nvPicPr>
          <p:cNvPr id="10" name="Picture 9">
            <a:extLst>
              <a:ext uri="{FF2B5EF4-FFF2-40B4-BE49-F238E27FC236}">
                <a16:creationId xmlns:a16="http://schemas.microsoft.com/office/drawing/2014/main" id="{8541ED95-C3E0-4CD1-AC71-F97B6589277F}"/>
              </a:ext>
            </a:extLst>
          </p:cNvPr>
          <p:cNvPicPr>
            <a:picLocks noChangeAspect="1"/>
          </p:cNvPicPr>
          <p:nvPr/>
        </p:nvPicPr>
        <p:blipFill>
          <a:blip r:embed="rId5"/>
          <a:stretch>
            <a:fillRect/>
          </a:stretch>
        </p:blipFill>
        <p:spPr>
          <a:xfrm>
            <a:off x="11074783" y="2573756"/>
            <a:ext cx="866896" cy="381053"/>
          </a:xfrm>
          <a:prstGeom prst="rect">
            <a:avLst/>
          </a:prstGeom>
        </p:spPr>
      </p:pic>
    </p:spTree>
    <p:extLst>
      <p:ext uri="{BB962C8B-B14F-4D97-AF65-F5344CB8AC3E}">
        <p14:creationId xmlns:p14="http://schemas.microsoft.com/office/powerpoint/2010/main" val="2227194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E06A77C1-FB2C-4593-B5DF-83F4815E850C}"/>
              </a:ext>
            </a:extLst>
          </p:cNvPr>
          <p:cNvSpPr>
            <a:spLocks noGrp="1"/>
          </p:cNvSpPr>
          <p:nvPr>
            <p:ph type="title"/>
          </p:nvPr>
        </p:nvSpPr>
        <p:spPr>
          <a:xfrm>
            <a:off x="630936" y="639520"/>
            <a:ext cx="3429000" cy="1719072"/>
          </a:xfrm>
        </p:spPr>
        <p:txBody>
          <a:bodyPr anchor="b">
            <a:normAutofit/>
          </a:bodyPr>
          <a:lstStyle/>
          <a:p>
            <a:r>
              <a:rPr lang="en-US" sz="3800" dirty="0">
                <a:solidFill>
                  <a:srgbClr val="FF6600"/>
                </a:solidFill>
                <a:effectLst>
                  <a:outerShdw blurRad="38100" dist="38100" dir="2700000" algn="tl">
                    <a:srgbClr val="000000">
                      <a:alpha val="43137"/>
                    </a:srgbClr>
                  </a:outerShdw>
                </a:effectLst>
                <a:latin typeface="Avenir LT Std 65 Medium" panose="020B0803020203020204" pitchFamily="34" charset="0"/>
              </a:rPr>
              <a:t>Weekly Seasonality (2017 - 2018)</a:t>
            </a:r>
          </a:p>
        </p:txBody>
      </p:sp>
      <p:sp>
        <p:nvSpPr>
          <p:cNvPr id="139"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4612E31-51C5-417C-81EA-91077B999BA6}"/>
              </a:ext>
            </a:extLst>
          </p:cNvPr>
          <p:cNvSpPr>
            <a:spLocks noGrp="1"/>
          </p:cNvSpPr>
          <p:nvPr>
            <p:ph idx="1"/>
          </p:nvPr>
        </p:nvSpPr>
        <p:spPr>
          <a:xfrm>
            <a:off x="630936" y="2807208"/>
            <a:ext cx="3429000" cy="3410712"/>
          </a:xfrm>
        </p:spPr>
        <p:txBody>
          <a:bodyPr anchor="t">
            <a:normAutofit/>
          </a:bodyPr>
          <a:lstStyle/>
          <a:p>
            <a:pPr>
              <a:buFont typeface="Wingdings" panose="05000000000000000000" pitchFamily="2" charset="2"/>
              <a:buChar char="Ø"/>
            </a:pPr>
            <a:r>
              <a:rPr lang="en-US" sz="2400" dirty="0">
                <a:latin typeface="Avenir LT Std 65 Medium" panose="020B0803020203020204" pitchFamily="34" charset="0"/>
              </a:rPr>
              <a:t>In 2017, weekly seasonality changes again. </a:t>
            </a:r>
          </a:p>
          <a:p>
            <a:pPr>
              <a:buFont typeface="Wingdings" panose="05000000000000000000" pitchFamily="2" charset="2"/>
              <a:buChar char="Ø"/>
            </a:pPr>
            <a:endParaRPr lang="en-US" sz="2400" dirty="0">
              <a:latin typeface="Avenir LT Std 65 Medium" panose="020B0803020203020204" pitchFamily="34" charset="0"/>
            </a:endParaRPr>
          </a:p>
          <a:p>
            <a:pPr>
              <a:buFont typeface="Wingdings" panose="05000000000000000000" pitchFamily="2" charset="2"/>
              <a:buChar char="Ø"/>
            </a:pPr>
            <a:r>
              <a:rPr lang="en-US" sz="2400" dirty="0">
                <a:latin typeface="Avenir LT Std 65 Medium" panose="020B0803020203020204" pitchFamily="34" charset="0"/>
              </a:rPr>
              <a:t>High trips on Friday, then lower trips on Saturday, followed by even lower trips on Sunday</a:t>
            </a:r>
          </a:p>
        </p:txBody>
      </p:sp>
      <p:sp>
        <p:nvSpPr>
          <p:cNvPr id="4" name="Slide Number Placeholder 3">
            <a:extLst>
              <a:ext uri="{FF2B5EF4-FFF2-40B4-BE49-F238E27FC236}">
                <a16:creationId xmlns:a16="http://schemas.microsoft.com/office/drawing/2014/main" id="{396A3132-73C5-4A01-88F1-D4C7F04D9294}"/>
              </a:ext>
            </a:extLst>
          </p:cNvPr>
          <p:cNvSpPr>
            <a:spLocks noGrp="1"/>
          </p:cNvSpPr>
          <p:nvPr>
            <p:ph type="sldNum" sz="quarter" idx="12"/>
          </p:nvPr>
        </p:nvSpPr>
        <p:spPr>
          <a:xfrm>
            <a:off x="8610600" y="6356350"/>
            <a:ext cx="2743200" cy="365125"/>
          </a:xfrm>
        </p:spPr>
        <p:txBody>
          <a:bodyPr>
            <a:normAutofit/>
          </a:bodyPr>
          <a:lstStyle/>
          <a:p>
            <a:pPr>
              <a:spcAft>
                <a:spcPts val="600"/>
              </a:spcAft>
            </a:pPr>
            <a:fld id="{48F63A3B-78C7-47BE-AE5E-E10140E04643}" type="slidenum">
              <a:rPr lang="en-US" smtClean="0"/>
              <a:pPr>
                <a:spcAft>
                  <a:spcPts val="600"/>
                </a:spcAft>
              </a:pPr>
              <a:t>12</a:t>
            </a:fld>
            <a:endParaRPr lang="en-US"/>
          </a:p>
        </p:txBody>
      </p:sp>
      <p:pic>
        <p:nvPicPr>
          <p:cNvPr id="11" name="Picture 10">
            <a:extLst>
              <a:ext uri="{FF2B5EF4-FFF2-40B4-BE49-F238E27FC236}">
                <a16:creationId xmlns:a16="http://schemas.microsoft.com/office/drawing/2014/main" id="{1B1C1D5D-2331-471B-A3F3-88F6FD8017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7" name="Picture 6" descr="Chart, line chart&#10;&#10;Description automatically generated">
            <a:extLst>
              <a:ext uri="{FF2B5EF4-FFF2-40B4-BE49-F238E27FC236}">
                <a16:creationId xmlns:a16="http://schemas.microsoft.com/office/drawing/2014/main" id="{F939BB0E-4EEF-4D12-922E-F2D39FCB7460}"/>
              </a:ext>
            </a:extLst>
          </p:cNvPr>
          <p:cNvPicPr>
            <a:picLocks noChangeAspect="1"/>
          </p:cNvPicPr>
          <p:nvPr/>
        </p:nvPicPr>
        <p:blipFill>
          <a:blip r:embed="rId3"/>
          <a:stretch>
            <a:fillRect/>
          </a:stretch>
        </p:blipFill>
        <p:spPr>
          <a:xfrm>
            <a:off x="4059936" y="1424560"/>
            <a:ext cx="7860897" cy="4605923"/>
          </a:xfrm>
          <a:prstGeom prst="rect">
            <a:avLst/>
          </a:prstGeom>
          <a:ln>
            <a:solidFill>
              <a:schemeClr val="tx1"/>
            </a:solidFill>
          </a:ln>
        </p:spPr>
      </p:pic>
      <p:pic>
        <p:nvPicPr>
          <p:cNvPr id="15" name="Picture 14" descr="A picture containing graphical user interface&#10;&#10;Description automatically generated">
            <a:extLst>
              <a:ext uri="{FF2B5EF4-FFF2-40B4-BE49-F238E27FC236}">
                <a16:creationId xmlns:a16="http://schemas.microsoft.com/office/drawing/2014/main" id="{6D24DDF2-BF09-41E7-B004-E1DA97B3B4DB}"/>
              </a:ext>
            </a:extLst>
          </p:cNvPr>
          <p:cNvPicPr>
            <a:picLocks noChangeAspect="1"/>
          </p:cNvPicPr>
          <p:nvPr/>
        </p:nvPicPr>
        <p:blipFill>
          <a:blip r:embed="rId4"/>
          <a:stretch>
            <a:fillRect/>
          </a:stretch>
        </p:blipFill>
        <p:spPr>
          <a:xfrm>
            <a:off x="10942354" y="1871742"/>
            <a:ext cx="914528" cy="781159"/>
          </a:xfrm>
          <a:prstGeom prst="rect">
            <a:avLst/>
          </a:prstGeom>
        </p:spPr>
      </p:pic>
      <p:pic>
        <p:nvPicPr>
          <p:cNvPr id="16" name="Picture 15">
            <a:extLst>
              <a:ext uri="{FF2B5EF4-FFF2-40B4-BE49-F238E27FC236}">
                <a16:creationId xmlns:a16="http://schemas.microsoft.com/office/drawing/2014/main" id="{355608B6-D18D-48DE-95A3-3B9DDC074781}"/>
              </a:ext>
            </a:extLst>
          </p:cNvPr>
          <p:cNvPicPr>
            <a:picLocks noChangeAspect="1"/>
          </p:cNvPicPr>
          <p:nvPr/>
        </p:nvPicPr>
        <p:blipFill>
          <a:blip r:embed="rId5"/>
          <a:stretch>
            <a:fillRect/>
          </a:stretch>
        </p:blipFill>
        <p:spPr>
          <a:xfrm>
            <a:off x="10920352" y="2685606"/>
            <a:ext cx="866896" cy="381053"/>
          </a:xfrm>
          <a:prstGeom prst="rect">
            <a:avLst/>
          </a:prstGeom>
        </p:spPr>
      </p:pic>
    </p:spTree>
    <p:extLst>
      <p:ext uri="{BB962C8B-B14F-4D97-AF65-F5344CB8AC3E}">
        <p14:creationId xmlns:p14="http://schemas.microsoft.com/office/powerpoint/2010/main" val="2858102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45417F-4E40-4B1E-9537-36C9F2D396A0}"/>
              </a:ext>
            </a:extLst>
          </p:cNvPr>
          <p:cNvSpPr>
            <a:spLocks noGrp="1"/>
          </p:cNvSpPr>
          <p:nvPr>
            <p:ph idx="1"/>
          </p:nvPr>
        </p:nvSpPr>
        <p:spPr>
          <a:xfrm>
            <a:off x="838200" y="1163342"/>
            <a:ext cx="10071652" cy="930827"/>
          </a:xfrm>
        </p:spPr>
        <p:txBody>
          <a:bodyPr>
            <a:normAutofit/>
          </a:bodyPr>
          <a:lstStyle/>
          <a:p>
            <a:r>
              <a:rPr lang="en-US" sz="2400" dirty="0">
                <a:latin typeface="Avenir LT Std 65 Medium" panose="020B0803020203020204" pitchFamily="34" charset="0"/>
              </a:rPr>
              <a:t>Highest trips in December </a:t>
            </a:r>
          </a:p>
          <a:p>
            <a:r>
              <a:rPr lang="en-US" sz="2400" dirty="0">
                <a:latin typeface="Avenir LT Std 65 Medium" panose="020B0803020203020204" pitchFamily="34" charset="0"/>
              </a:rPr>
              <a:t>Lowest Trips in February.</a:t>
            </a:r>
          </a:p>
        </p:txBody>
      </p:sp>
      <p:sp>
        <p:nvSpPr>
          <p:cNvPr id="4" name="Slide Number Placeholder 3">
            <a:extLst>
              <a:ext uri="{FF2B5EF4-FFF2-40B4-BE49-F238E27FC236}">
                <a16:creationId xmlns:a16="http://schemas.microsoft.com/office/drawing/2014/main" id="{73D1EDEA-5D0C-420C-B718-5B83A810A16E}"/>
              </a:ext>
            </a:extLst>
          </p:cNvPr>
          <p:cNvSpPr>
            <a:spLocks noGrp="1"/>
          </p:cNvSpPr>
          <p:nvPr>
            <p:ph type="sldNum" sz="quarter" idx="12"/>
          </p:nvPr>
        </p:nvSpPr>
        <p:spPr/>
        <p:txBody>
          <a:bodyPr/>
          <a:lstStyle/>
          <a:p>
            <a:fld id="{48F63A3B-78C7-47BE-AE5E-E10140E04643}" type="slidenum">
              <a:rPr lang="en-US" smtClean="0"/>
              <a:t>13</a:t>
            </a:fld>
            <a:endParaRPr lang="en-US"/>
          </a:p>
        </p:txBody>
      </p:sp>
      <p:sp>
        <p:nvSpPr>
          <p:cNvPr id="6" name="Title 1">
            <a:extLst>
              <a:ext uri="{FF2B5EF4-FFF2-40B4-BE49-F238E27FC236}">
                <a16:creationId xmlns:a16="http://schemas.microsoft.com/office/drawing/2014/main" id="{D90631C0-7025-4C73-B8ED-33D9A4DB4D4A}"/>
              </a:ext>
            </a:extLst>
          </p:cNvPr>
          <p:cNvSpPr>
            <a:spLocks noGrp="1"/>
          </p:cNvSpPr>
          <p:nvPr>
            <p:ph type="title"/>
          </p:nvPr>
        </p:nvSpPr>
        <p:spPr>
          <a:xfrm>
            <a:off x="838200" y="70590"/>
            <a:ext cx="10515600" cy="1325563"/>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Monthly Seasonality</a:t>
            </a:r>
            <a:endParaRPr lang="en-US" dirty="0">
              <a:effectLst>
                <a:outerShdw blurRad="38100" dist="38100" dir="2700000" algn="tl">
                  <a:srgbClr val="000000">
                    <a:alpha val="43137"/>
                  </a:srgbClr>
                </a:outerShdw>
              </a:effectLst>
            </a:endParaRPr>
          </a:p>
        </p:txBody>
      </p:sp>
      <p:pic>
        <p:nvPicPr>
          <p:cNvPr id="12" name="Picture 11">
            <a:extLst>
              <a:ext uri="{FF2B5EF4-FFF2-40B4-BE49-F238E27FC236}">
                <a16:creationId xmlns:a16="http://schemas.microsoft.com/office/drawing/2014/main" id="{3E30F4BB-D40D-4CBE-A2E7-C8B6ED73CA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5" name="Picture 4" descr="Chart, line chart&#10;&#10;Description automatically generated">
            <a:extLst>
              <a:ext uri="{FF2B5EF4-FFF2-40B4-BE49-F238E27FC236}">
                <a16:creationId xmlns:a16="http://schemas.microsoft.com/office/drawing/2014/main" id="{71751D4B-F21D-4EE0-9857-22DAF5039CE0}"/>
              </a:ext>
            </a:extLst>
          </p:cNvPr>
          <p:cNvPicPr>
            <a:picLocks noChangeAspect="1"/>
          </p:cNvPicPr>
          <p:nvPr/>
        </p:nvPicPr>
        <p:blipFill>
          <a:blip r:embed="rId3"/>
          <a:stretch>
            <a:fillRect/>
          </a:stretch>
        </p:blipFill>
        <p:spPr>
          <a:xfrm>
            <a:off x="2054827" y="2094169"/>
            <a:ext cx="8082346" cy="4576969"/>
          </a:xfrm>
          <a:prstGeom prst="rect">
            <a:avLst/>
          </a:prstGeom>
          <a:ln>
            <a:solidFill>
              <a:schemeClr val="tx1"/>
            </a:solidFill>
          </a:ln>
        </p:spPr>
      </p:pic>
      <p:pic>
        <p:nvPicPr>
          <p:cNvPr id="8" name="Picture 7" descr="Text&#10;&#10;Description automatically generated with medium confidence">
            <a:extLst>
              <a:ext uri="{FF2B5EF4-FFF2-40B4-BE49-F238E27FC236}">
                <a16:creationId xmlns:a16="http://schemas.microsoft.com/office/drawing/2014/main" id="{FD8E6E7F-BAA8-4203-A0A9-CAD0EC56A070}"/>
              </a:ext>
            </a:extLst>
          </p:cNvPr>
          <p:cNvPicPr>
            <a:picLocks noChangeAspect="1"/>
          </p:cNvPicPr>
          <p:nvPr/>
        </p:nvPicPr>
        <p:blipFill>
          <a:blip r:embed="rId4"/>
          <a:stretch>
            <a:fillRect/>
          </a:stretch>
        </p:blipFill>
        <p:spPr>
          <a:xfrm>
            <a:off x="2746650" y="2624868"/>
            <a:ext cx="1000265" cy="562053"/>
          </a:xfrm>
          <a:prstGeom prst="rect">
            <a:avLst/>
          </a:prstGeom>
        </p:spPr>
      </p:pic>
      <p:pic>
        <p:nvPicPr>
          <p:cNvPr id="11" name="Picture 10">
            <a:extLst>
              <a:ext uri="{FF2B5EF4-FFF2-40B4-BE49-F238E27FC236}">
                <a16:creationId xmlns:a16="http://schemas.microsoft.com/office/drawing/2014/main" id="{2FB36C62-865A-481B-A39E-D478FB0D60DD}"/>
              </a:ext>
            </a:extLst>
          </p:cNvPr>
          <p:cNvPicPr>
            <a:picLocks noChangeAspect="1"/>
          </p:cNvPicPr>
          <p:nvPr/>
        </p:nvPicPr>
        <p:blipFill>
          <a:blip r:embed="rId5"/>
          <a:stretch>
            <a:fillRect/>
          </a:stretch>
        </p:blipFill>
        <p:spPr>
          <a:xfrm>
            <a:off x="2746650" y="3238473"/>
            <a:ext cx="866896" cy="381053"/>
          </a:xfrm>
          <a:prstGeom prst="rect">
            <a:avLst/>
          </a:prstGeom>
        </p:spPr>
      </p:pic>
    </p:spTree>
    <p:extLst>
      <p:ext uri="{BB962C8B-B14F-4D97-AF65-F5344CB8AC3E}">
        <p14:creationId xmlns:p14="http://schemas.microsoft.com/office/powerpoint/2010/main" val="3012569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7C3AB6-CBE0-4BB5-8EBB-8FC52C175A5E}"/>
              </a:ext>
            </a:extLst>
          </p:cNvPr>
          <p:cNvSpPr>
            <a:spLocks noGrp="1"/>
          </p:cNvSpPr>
          <p:nvPr>
            <p:ph type="sldNum" sz="quarter" idx="12"/>
          </p:nvPr>
        </p:nvSpPr>
        <p:spPr/>
        <p:txBody>
          <a:bodyPr/>
          <a:lstStyle/>
          <a:p>
            <a:fld id="{48F63A3B-78C7-47BE-AE5E-E10140E04643}" type="slidenum">
              <a:rPr lang="en-US" smtClean="0"/>
              <a:t>14</a:t>
            </a:fld>
            <a:endParaRPr lang="en-US"/>
          </a:p>
        </p:txBody>
      </p:sp>
      <p:pic>
        <p:nvPicPr>
          <p:cNvPr id="8" name="Picture 7" descr="A picture containing chart&#10;&#10;Description automatically generated">
            <a:extLst>
              <a:ext uri="{FF2B5EF4-FFF2-40B4-BE49-F238E27FC236}">
                <a16:creationId xmlns:a16="http://schemas.microsoft.com/office/drawing/2014/main" id="{7AE6136B-81CA-4655-B0FF-8E439954E3BF}"/>
              </a:ext>
            </a:extLst>
          </p:cNvPr>
          <p:cNvPicPr>
            <a:picLocks noChangeAspect="1"/>
          </p:cNvPicPr>
          <p:nvPr/>
        </p:nvPicPr>
        <p:blipFill>
          <a:blip r:embed="rId2"/>
          <a:stretch>
            <a:fillRect/>
          </a:stretch>
        </p:blipFill>
        <p:spPr>
          <a:xfrm>
            <a:off x="4439478" y="1334246"/>
            <a:ext cx="7752522" cy="5022104"/>
          </a:xfrm>
          <a:prstGeom prst="rect">
            <a:avLst/>
          </a:prstGeom>
          <a:ln>
            <a:solidFill>
              <a:schemeClr val="tx1"/>
            </a:solidFill>
          </a:ln>
        </p:spPr>
      </p:pic>
      <p:sp>
        <p:nvSpPr>
          <p:cNvPr id="9" name="Title 1">
            <a:extLst>
              <a:ext uri="{FF2B5EF4-FFF2-40B4-BE49-F238E27FC236}">
                <a16:creationId xmlns:a16="http://schemas.microsoft.com/office/drawing/2014/main" id="{DA2182A1-5220-41A9-8D4F-E69508435626}"/>
              </a:ext>
            </a:extLst>
          </p:cNvPr>
          <p:cNvSpPr>
            <a:spLocks noGrp="1"/>
          </p:cNvSpPr>
          <p:nvPr>
            <p:ph type="title"/>
          </p:nvPr>
        </p:nvSpPr>
        <p:spPr>
          <a:xfrm>
            <a:off x="584982" y="136525"/>
            <a:ext cx="10515600" cy="1325563"/>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Market Share by City</a:t>
            </a:r>
            <a:endParaRPr lang="en-US" dirty="0">
              <a:effectLst>
                <a:outerShdw blurRad="38100" dist="38100" dir="2700000" algn="tl">
                  <a:srgbClr val="000000">
                    <a:alpha val="43137"/>
                  </a:srgbClr>
                </a:outerShdw>
              </a:effectLst>
            </a:endParaRPr>
          </a:p>
        </p:txBody>
      </p:sp>
      <p:pic>
        <p:nvPicPr>
          <p:cNvPr id="10" name="Picture 9">
            <a:extLst>
              <a:ext uri="{FF2B5EF4-FFF2-40B4-BE49-F238E27FC236}">
                <a16:creationId xmlns:a16="http://schemas.microsoft.com/office/drawing/2014/main" id="{FFC2DB61-7735-4D07-AF48-0CAE906695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
        <p:nvSpPr>
          <p:cNvPr id="11" name="TextBox 10">
            <a:extLst>
              <a:ext uri="{FF2B5EF4-FFF2-40B4-BE49-F238E27FC236}">
                <a16:creationId xmlns:a16="http://schemas.microsoft.com/office/drawing/2014/main" id="{77C52357-001B-4888-B738-BD50D84ACB85}"/>
              </a:ext>
            </a:extLst>
          </p:cNvPr>
          <p:cNvSpPr txBox="1"/>
          <p:nvPr/>
        </p:nvSpPr>
        <p:spPr>
          <a:xfrm>
            <a:off x="584982" y="1767806"/>
            <a:ext cx="3854496" cy="4154984"/>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latin typeface="Avenir LT Std 65 Medium" panose="020B0803020203020204" pitchFamily="34" charset="0"/>
              </a:rPr>
              <a:t>Market share of </a:t>
            </a:r>
            <a:r>
              <a:rPr lang="en-US" sz="2400" b="1" dirty="0">
                <a:solidFill>
                  <a:srgbClr val="FFC000"/>
                </a:solidFill>
                <a:latin typeface="Avenir LT Std 65 Medium" panose="020B0803020203020204" pitchFamily="34" charset="0"/>
              </a:rPr>
              <a:t>Yellow Cab</a:t>
            </a:r>
            <a:r>
              <a:rPr lang="en-US" sz="2400" b="1" dirty="0">
                <a:latin typeface="Avenir LT Std 65 Medium" panose="020B0803020203020204" pitchFamily="34" charset="0"/>
              </a:rPr>
              <a:t> higher across majority of the Cities.</a:t>
            </a:r>
          </a:p>
          <a:p>
            <a:pPr marL="342900" indent="-342900">
              <a:buFont typeface="Wingdings" panose="05000000000000000000" pitchFamily="2" charset="2"/>
              <a:buChar char="Ø"/>
            </a:pPr>
            <a:endParaRPr lang="en-US" sz="2400" b="1" dirty="0">
              <a:latin typeface="Avenir LT Std 65 Medium" panose="020B0803020203020204" pitchFamily="34" charset="0"/>
            </a:endParaRPr>
          </a:p>
          <a:p>
            <a:pPr marL="342900" indent="-342900">
              <a:buFont typeface="Wingdings" panose="05000000000000000000" pitchFamily="2" charset="2"/>
              <a:buChar char="Ø"/>
            </a:pPr>
            <a:r>
              <a:rPr lang="en-US" sz="2400" b="1" dirty="0">
                <a:solidFill>
                  <a:srgbClr val="FF0066"/>
                </a:solidFill>
                <a:latin typeface="Avenir LT Std 65 Medium" panose="020B0803020203020204" pitchFamily="34" charset="0"/>
              </a:rPr>
              <a:t>Pink Cab </a:t>
            </a:r>
            <a:r>
              <a:rPr lang="en-US" sz="2400" b="1" dirty="0">
                <a:latin typeface="Avenir LT Std 65 Medium" panose="020B0803020203020204" pitchFamily="34" charset="0"/>
              </a:rPr>
              <a:t>has higher market share on few cities - Nashville, Sacramento, San Diego, Pittsburgh. </a:t>
            </a:r>
          </a:p>
          <a:p>
            <a:pPr marL="342900" indent="-342900">
              <a:buFont typeface="Wingdings" panose="05000000000000000000" pitchFamily="2" charset="2"/>
              <a:buChar char="Ø"/>
            </a:pPr>
            <a:endParaRPr lang="en-US" sz="2400" b="1" dirty="0">
              <a:latin typeface="Avenir LT Std 65 Medium" panose="020B0803020203020204" pitchFamily="34" charset="0"/>
            </a:endParaRPr>
          </a:p>
          <a:p>
            <a:pPr marL="342900" indent="-342900">
              <a:buFont typeface="Wingdings" panose="05000000000000000000" pitchFamily="2" charset="2"/>
              <a:buChar char="Ø"/>
            </a:pPr>
            <a:endParaRPr lang="en-US" sz="2400" b="1" dirty="0">
              <a:latin typeface="Avenir LT Std 65 Medium" panose="020B0803020203020204" pitchFamily="34" charset="0"/>
            </a:endParaRPr>
          </a:p>
        </p:txBody>
      </p:sp>
    </p:spTree>
    <p:extLst>
      <p:ext uri="{BB962C8B-B14F-4D97-AF65-F5344CB8AC3E}">
        <p14:creationId xmlns:p14="http://schemas.microsoft.com/office/powerpoint/2010/main" val="549978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25CF3F-ACE2-473C-B20F-041A5C781C13}"/>
              </a:ext>
            </a:extLst>
          </p:cNvPr>
          <p:cNvSpPr>
            <a:spLocks noGrp="1"/>
          </p:cNvSpPr>
          <p:nvPr>
            <p:ph idx="1"/>
          </p:nvPr>
        </p:nvSpPr>
        <p:spPr>
          <a:xfrm>
            <a:off x="742122" y="2057399"/>
            <a:ext cx="3829878" cy="3627784"/>
          </a:xfrm>
        </p:spPr>
        <p:txBody>
          <a:bodyPr>
            <a:normAutofit/>
          </a:bodyPr>
          <a:lstStyle/>
          <a:p>
            <a:r>
              <a:rPr lang="en-US" dirty="0">
                <a:latin typeface="Avenir LT Std 65 Medium" panose="020B0803020203020204" pitchFamily="34" charset="0"/>
              </a:rPr>
              <a:t>Distance travelled remain uniform for both Cab companies.</a:t>
            </a:r>
          </a:p>
          <a:p>
            <a:endParaRPr lang="en-US" dirty="0">
              <a:latin typeface="Avenir LT Std 65 Medium" panose="020B0803020203020204" pitchFamily="34" charset="0"/>
            </a:endParaRPr>
          </a:p>
          <a:p>
            <a:r>
              <a:rPr lang="en-US" dirty="0">
                <a:latin typeface="Avenir LT Std 65 Medium" panose="020B0803020203020204" pitchFamily="34" charset="0"/>
              </a:rPr>
              <a:t>Trips that involves travelling more than 36 km are rarer.</a:t>
            </a:r>
          </a:p>
        </p:txBody>
      </p:sp>
      <p:sp>
        <p:nvSpPr>
          <p:cNvPr id="4" name="Slide Number Placeholder 3">
            <a:extLst>
              <a:ext uri="{FF2B5EF4-FFF2-40B4-BE49-F238E27FC236}">
                <a16:creationId xmlns:a16="http://schemas.microsoft.com/office/drawing/2014/main" id="{3086F040-2D43-4312-8E37-C0A2DD3B3C6C}"/>
              </a:ext>
            </a:extLst>
          </p:cNvPr>
          <p:cNvSpPr>
            <a:spLocks noGrp="1"/>
          </p:cNvSpPr>
          <p:nvPr>
            <p:ph type="sldNum" sz="quarter" idx="12"/>
          </p:nvPr>
        </p:nvSpPr>
        <p:spPr/>
        <p:txBody>
          <a:bodyPr/>
          <a:lstStyle/>
          <a:p>
            <a:fld id="{48F63A3B-78C7-47BE-AE5E-E10140E04643}" type="slidenum">
              <a:rPr lang="en-US" smtClean="0"/>
              <a:t>15</a:t>
            </a:fld>
            <a:endParaRPr lang="en-US"/>
          </a:p>
        </p:txBody>
      </p:sp>
      <p:sp>
        <p:nvSpPr>
          <p:cNvPr id="7" name="Title 1">
            <a:extLst>
              <a:ext uri="{FF2B5EF4-FFF2-40B4-BE49-F238E27FC236}">
                <a16:creationId xmlns:a16="http://schemas.microsoft.com/office/drawing/2014/main" id="{3863B9F9-C87E-4755-834E-B8DCAAD63D6B}"/>
              </a:ext>
            </a:extLst>
          </p:cNvPr>
          <p:cNvSpPr>
            <a:spLocks noGrp="1"/>
          </p:cNvSpPr>
          <p:nvPr>
            <p:ph type="title"/>
          </p:nvPr>
        </p:nvSpPr>
        <p:spPr>
          <a:xfrm>
            <a:off x="838200" y="365125"/>
            <a:ext cx="10515600" cy="1325563"/>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Frequency of Distance Traveled</a:t>
            </a:r>
            <a:endParaRPr lang="en-US" dirty="0">
              <a:effectLst>
                <a:outerShdw blurRad="38100" dist="38100" dir="2700000" algn="tl">
                  <a:srgbClr val="000000">
                    <a:alpha val="43137"/>
                  </a:srgbClr>
                </a:outerShdw>
              </a:effectLst>
            </a:endParaRPr>
          </a:p>
        </p:txBody>
      </p:sp>
      <p:pic>
        <p:nvPicPr>
          <p:cNvPr id="8" name="Picture 7">
            <a:extLst>
              <a:ext uri="{FF2B5EF4-FFF2-40B4-BE49-F238E27FC236}">
                <a16:creationId xmlns:a16="http://schemas.microsoft.com/office/drawing/2014/main" id="{AC7BD0C7-CC09-4BD7-BB0A-8E180E7E91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5" name="Picture 4" descr="Chart&#10;&#10;Description automatically generated">
            <a:extLst>
              <a:ext uri="{FF2B5EF4-FFF2-40B4-BE49-F238E27FC236}">
                <a16:creationId xmlns:a16="http://schemas.microsoft.com/office/drawing/2014/main" id="{BEC6011E-B2F2-4DBA-A2C7-2C332F464C7E}"/>
              </a:ext>
            </a:extLst>
          </p:cNvPr>
          <p:cNvPicPr>
            <a:picLocks noChangeAspect="1"/>
          </p:cNvPicPr>
          <p:nvPr/>
        </p:nvPicPr>
        <p:blipFill>
          <a:blip r:embed="rId3"/>
          <a:stretch>
            <a:fillRect/>
          </a:stretch>
        </p:blipFill>
        <p:spPr>
          <a:xfrm>
            <a:off x="4745038" y="1555079"/>
            <a:ext cx="6916115" cy="4801270"/>
          </a:xfrm>
          <a:prstGeom prst="rect">
            <a:avLst/>
          </a:prstGeom>
          <a:ln>
            <a:solidFill>
              <a:schemeClr val="tx1"/>
            </a:solidFill>
          </a:ln>
        </p:spPr>
      </p:pic>
    </p:spTree>
    <p:extLst>
      <p:ext uri="{BB962C8B-B14F-4D97-AF65-F5344CB8AC3E}">
        <p14:creationId xmlns:p14="http://schemas.microsoft.com/office/powerpoint/2010/main" val="4292600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25F2B1-4D35-44C8-A6B6-847D55979DF7}"/>
              </a:ext>
            </a:extLst>
          </p:cNvPr>
          <p:cNvSpPr>
            <a:spLocks noGrp="1"/>
          </p:cNvSpPr>
          <p:nvPr>
            <p:ph idx="1"/>
          </p:nvPr>
        </p:nvSpPr>
        <p:spPr>
          <a:xfrm>
            <a:off x="838200" y="1825625"/>
            <a:ext cx="4634948" cy="4351338"/>
          </a:xfrm>
        </p:spPr>
        <p:txBody>
          <a:bodyPr>
            <a:normAutofit fontScale="85000" lnSpcReduction="20000"/>
          </a:bodyPr>
          <a:lstStyle/>
          <a:p>
            <a:r>
              <a:rPr lang="en-US" dirty="0">
                <a:latin typeface="Avenir LT Std 65 Medium" panose="020B0803020203020204" pitchFamily="34" charset="0"/>
              </a:rPr>
              <a:t>High Correlation between Distance traveled and Cab Expenses. </a:t>
            </a:r>
          </a:p>
          <a:p>
            <a:endParaRPr lang="en-US" dirty="0">
              <a:latin typeface="Avenir LT Std 65 Medium" panose="020B0803020203020204" pitchFamily="34" charset="0"/>
            </a:endParaRPr>
          </a:p>
          <a:p>
            <a:r>
              <a:rPr lang="en-US" dirty="0">
                <a:latin typeface="Avenir LT Std 65 Medium" panose="020B0803020203020204" pitchFamily="34" charset="0"/>
              </a:rPr>
              <a:t>Correlation between Distance and Cab Revenue less compared to Cost of Trip. </a:t>
            </a:r>
          </a:p>
          <a:p>
            <a:endParaRPr lang="en-US" dirty="0">
              <a:latin typeface="Avenir LT Std 65 Medium" panose="020B0803020203020204" pitchFamily="34" charset="0"/>
            </a:endParaRPr>
          </a:p>
          <a:p>
            <a:r>
              <a:rPr lang="en-US" dirty="0">
                <a:latin typeface="Avenir LT Std 65 Medium" panose="020B0803020203020204" pitchFamily="34" charset="0"/>
              </a:rPr>
              <a:t>Signifies other factors involved in determining prices charged to customers apart from distance traveled.</a:t>
            </a:r>
          </a:p>
        </p:txBody>
      </p:sp>
      <p:sp>
        <p:nvSpPr>
          <p:cNvPr id="4" name="Slide Number Placeholder 3">
            <a:extLst>
              <a:ext uri="{FF2B5EF4-FFF2-40B4-BE49-F238E27FC236}">
                <a16:creationId xmlns:a16="http://schemas.microsoft.com/office/drawing/2014/main" id="{929EB7A3-ADC3-4ACB-9DDB-3F9D6B49EDC8}"/>
              </a:ext>
            </a:extLst>
          </p:cNvPr>
          <p:cNvSpPr>
            <a:spLocks noGrp="1"/>
          </p:cNvSpPr>
          <p:nvPr>
            <p:ph type="sldNum" sz="quarter" idx="12"/>
          </p:nvPr>
        </p:nvSpPr>
        <p:spPr/>
        <p:txBody>
          <a:bodyPr/>
          <a:lstStyle/>
          <a:p>
            <a:fld id="{48F63A3B-78C7-47BE-AE5E-E10140E04643}" type="slidenum">
              <a:rPr lang="en-US" smtClean="0"/>
              <a:t>16</a:t>
            </a:fld>
            <a:endParaRPr lang="en-US"/>
          </a:p>
        </p:txBody>
      </p:sp>
      <p:pic>
        <p:nvPicPr>
          <p:cNvPr id="5" name="Picture 4">
            <a:extLst>
              <a:ext uri="{FF2B5EF4-FFF2-40B4-BE49-F238E27FC236}">
                <a16:creationId xmlns:a16="http://schemas.microsoft.com/office/drawing/2014/main" id="{81CB78A0-37DA-40B9-98D7-47AB27BC52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7" name="Picture 6" descr="Chart, line chart&#10;&#10;Description automatically generated">
            <a:extLst>
              <a:ext uri="{FF2B5EF4-FFF2-40B4-BE49-F238E27FC236}">
                <a16:creationId xmlns:a16="http://schemas.microsoft.com/office/drawing/2014/main" id="{7F7EE784-41BD-452F-BBFD-ECD8D37A49E2}"/>
              </a:ext>
            </a:extLst>
          </p:cNvPr>
          <p:cNvPicPr>
            <a:picLocks noChangeAspect="1"/>
          </p:cNvPicPr>
          <p:nvPr/>
        </p:nvPicPr>
        <p:blipFill>
          <a:blip r:embed="rId3"/>
          <a:stretch>
            <a:fillRect/>
          </a:stretch>
        </p:blipFill>
        <p:spPr>
          <a:xfrm>
            <a:off x="5804452" y="1364444"/>
            <a:ext cx="5560234" cy="5080597"/>
          </a:xfrm>
          <a:prstGeom prst="rect">
            <a:avLst/>
          </a:prstGeom>
          <a:ln>
            <a:solidFill>
              <a:schemeClr val="tx1"/>
            </a:solidFill>
          </a:ln>
        </p:spPr>
      </p:pic>
      <p:sp>
        <p:nvSpPr>
          <p:cNvPr id="8" name="Title 1">
            <a:extLst>
              <a:ext uri="{FF2B5EF4-FFF2-40B4-BE49-F238E27FC236}">
                <a16:creationId xmlns:a16="http://schemas.microsoft.com/office/drawing/2014/main" id="{13CC3C79-C7C6-471C-ABDB-E359F9333E5A}"/>
              </a:ext>
            </a:extLst>
          </p:cNvPr>
          <p:cNvSpPr>
            <a:spLocks noGrp="1"/>
          </p:cNvSpPr>
          <p:nvPr>
            <p:ph type="title"/>
          </p:nvPr>
        </p:nvSpPr>
        <p:spPr>
          <a:xfrm>
            <a:off x="732182" y="204927"/>
            <a:ext cx="10515600" cy="1325563"/>
          </a:xfrm>
        </p:spPr>
        <p:txBody>
          <a:bodyPr/>
          <a:lstStyle/>
          <a:p>
            <a:pPr algn="ctr"/>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Distance vs Revenue &amp; Expense</a:t>
            </a: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97581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84F6EAC-50DA-4E89-A550-DA822447B875}"/>
              </a:ext>
            </a:extLst>
          </p:cNvPr>
          <p:cNvSpPr>
            <a:spLocks noGrp="1"/>
          </p:cNvSpPr>
          <p:nvPr>
            <p:ph type="sldNum" sz="quarter" idx="12"/>
          </p:nvPr>
        </p:nvSpPr>
        <p:spPr/>
        <p:txBody>
          <a:bodyPr/>
          <a:lstStyle/>
          <a:p>
            <a:fld id="{48F63A3B-78C7-47BE-AE5E-E10140E04643}" type="slidenum">
              <a:rPr lang="en-US" smtClean="0"/>
              <a:t>17</a:t>
            </a:fld>
            <a:endParaRPr lang="en-US"/>
          </a:p>
        </p:txBody>
      </p:sp>
      <p:pic>
        <p:nvPicPr>
          <p:cNvPr id="5" name="Picture 4">
            <a:extLst>
              <a:ext uri="{FF2B5EF4-FFF2-40B4-BE49-F238E27FC236}">
                <a16:creationId xmlns:a16="http://schemas.microsoft.com/office/drawing/2014/main" id="{134D4DE8-F48E-4FA6-BCFC-0F9735A5D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
        <p:nvSpPr>
          <p:cNvPr id="6" name="Title 1">
            <a:extLst>
              <a:ext uri="{FF2B5EF4-FFF2-40B4-BE49-F238E27FC236}">
                <a16:creationId xmlns:a16="http://schemas.microsoft.com/office/drawing/2014/main" id="{68ABB993-3353-400A-BF8D-DABC5EBB02F1}"/>
              </a:ext>
            </a:extLst>
          </p:cNvPr>
          <p:cNvSpPr>
            <a:spLocks noGrp="1"/>
          </p:cNvSpPr>
          <p:nvPr>
            <p:ph type="title"/>
          </p:nvPr>
        </p:nvSpPr>
        <p:spPr>
          <a:xfrm>
            <a:off x="954156" y="72415"/>
            <a:ext cx="10410529" cy="1325563"/>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Profit</a:t>
            </a:r>
            <a:endParaRPr lang="en-US" dirty="0">
              <a:effectLst>
                <a:outerShdw blurRad="38100" dist="38100" dir="2700000" algn="tl">
                  <a:srgbClr val="000000">
                    <a:alpha val="43137"/>
                  </a:srgbClr>
                </a:outerShdw>
              </a:effectLst>
            </a:endParaRPr>
          </a:p>
        </p:txBody>
      </p:sp>
      <p:pic>
        <p:nvPicPr>
          <p:cNvPr id="10" name="Picture 9" descr="Chart&#10;&#10;Description automatically generated">
            <a:extLst>
              <a:ext uri="{FF2B5EF4-FFF2-40B4-BE49-F238E27FC236}">
                <a16:creationId xmlns:a16="http://schemas.microsoft.com/office/drawing/2014/main" id="{048182E5-4E52-4FC3-8A15-52031AC356F5}"/>
              </a:ext>
            </a:extLst>
          </p:cNvPr>
          <p:cNvPicPr>
            <a:picLocks noChangeAspect="1"/>
          </p:cNvPicPr>
          <p:nvPr/>
        </p:nvPicPr>
        <p:blipFill>
          <a:blip r:embed="rId3"/>
          <a:stretch>
            <a:fillRect/>
          </a:stretch>
        </p:blipFill>
        <p:spPr>
          <a:xfrm>
            <a:off x="6220238" y="928061"/>
            <a:ext cx="5314122" cy="2794372"/>
          </a:xfrm>
          <a:prstGeom prst="rect">
            <a:avLst/>
          </a:prstGeom>
          <a:ln>
            <a:solidFill>
              <a:schemeClr val="tx1"/>
            </a:solidFill>
          </a:ln>
        </p:spPr>
      </p:pic>
      <p:pic>
        <p:nvPicPr>
          <p:cNvPr id="25" name="Picture 24" descr="Chart, timeline&#10;&#10;Description automatically generated">
            <a:extLst>
              <a:ext uri="{FF2B5EF4-FFF2-40B4-BE49-F238E27FC236}">
                <a16:creationId xmlns:a16="http://schemas.microsoft.com/office/drawing/2014/main" id="{B8887973-E562-484E-BFDA-32E829F789CC}"/>
              </a:ext>
            </a:extLst>
          </p:cNvPr>
          <p:cNvPicPr>
            <a:picLocks noChangeAspect="1"/>
          </p:cNvPicPr>
          <p:nvPr/>
        </p:nvPicPr>
        <p:blipFill rotWithShape="1">
          <a:blip r:embed="rId4"/>
          <a:srcRect l="1824" t="3879"/>
          <a:stretch/>
        </p:blipFill>
        <p:spPr>
          <a:xfrm>
            <a:off x="6220238" y="3882887"/>
            <a:ext cx="5314122" cy="2609987"/>
          </a:xfrm>
          <a:prstGeom prst="rect">
            <a:avLst/>
          </a:prstGeom>
          <a:ln>
            <a:solidFill>
              <a:schemeClr val="tx1"/>
            </a:solidFill>
          </a:ln>
        </p:spPr>
      </p:pic>
      <p:sp>
        <p:nvSpPr>
          <p:cNvPr id="26" name="TextBox 25">
            <a:extLst>
              <a:ext uri="{FF2B5EF4-FFF2-40B4-BE49-F238E27FC236}">
                <a16:creationId xmlns:a16="http://schemas.microsoft.com/office/drawing/2014/main" id="{981AD07D-1A50-4EA0-8CA9-83B9CE36E0E3}"/>
              </a:ext>
            </a:extLst>
          </p:cNvPr>
          <p:cNvSpPr txBox="1"/>
          <p:nvPr/>
        </p:nvSpPr>
        <p:spPr>
          <a:xfrm>
            <a:off x="954157" y="1282076"/>
            <a:ext cx="4952999" cy="5078313"/>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Avenir LT Std 65 Medium" panose="020B0803020203020204" pitchFamily="34" charset="0"/>
              </a:rPr>
              <a:t>Profit = Price Charged – Cost of Trip.</a:t>
            </a:r>
          </a:p>
          <a:p>
            <a:pPr marL="285750" indent="-285750">
              <a:buFont typeface="Wingdings" panose="05000000000000000000" pitchFamily="2" charset="2"/>
              <a:buChar char="Ø"/>
            </a:pPr>
            <a:endParaRPr lang="en-US" dirty="0">
              <a:latin typeface="Avenir LT Std 65 Medium" panose="020B0803020203020204" pitchFamily="34" charset="0"/>
            </a:endParaRPr>
          </a:p>
          <a:p>
            <a:pPr marL="285750" indent="-285750">
              <a:buFont typeface="Wingdings" panose="05000000000000000000" pitchFamily="2" charset="2"/>
              <a:buChar char="Ø"/>
            </a:pPr>
            <a:r>
              <a:rPr lang="en-US" dirty="0">
                <a:latin typeface="Avenir LT Std 65 Medium" panose="020B0803020203020204" pitchFamily="34" charset="0"/>
              </a:rPr>
              <a:t>Profit more correlated with Price Charged.</a:t>
            </a:r>
          </a:p>
          <a:p>
            <a:pPr marL="285750" indent="-285750">
              <a:buFont typeface="Wingdings" panose="05000000000000000000" pitchFamily="2" charset="2"/>
              <a:buChar char="Ø"/>
            </a:pPr>
            <a:endParaRPr lang="en-US" dirty="0">
              <a:latin typeface="Avenir LT Std 65 Medium" panose="020B0803020203020204" pitchFamily="34" charset="0"/>
            </a:endParaRPr>
          </a:p>
          <a:p>
            <a:pPr marL="285750" indent="-285750">
              <a:buFont typeface="Wingdings" panose="05000000000000000000" pitchFamily="2" charset="2"/>
              <a:buChar char="Ø"/>
            </a:pPr>
            <a:r>
              <a:rPr lang="en-US" dirty="0">
                <a:latin typeface="Avenir LT Std 65 Medium" panose="020B0803020203020204" pitchFamily="34" charset="0"/>
              </a:rPr>
              <a:t>Profit varies at low Price charges but varies less as Price Charges increases.</a:t>
            </a:r>
          </a:p>
          <a:p>
            <a:pPr marL="285750" indent="-285750">
              <a:buFont typeface="Wingdings" panose="05000000000000000000" pitchFamily="2" charset="2"/>
              <a:buChar char="Ø"/>
            </a:pPr>
            <a:endParaRPr lang="en-US" dirty="0">
              <a:latin typeface="Avenir LT Std 65 Medium" panose="020B0803020203020204" pitchFamily="34" charset="0"/>
            </a:endParaRPr>
          </a:p>
          <a:p>
            <a:pPr marL="285750" indent="-285750">
              <a:buFont typeface="Wingdings" panose="05000000000000000000" pitchFamily="2" charset="2"/>
              <a:buChar char="Ø"/>
            </a:pPr>
            <a:r>
              <a:rPr lang="en-US" dirty="0">
                <a:latin typeface="Avenir LT Std 65 Medium" panose="020B0803020203020204" pitchFamily="34" charset="0"/>
              </a:rPr>
              <a:t>Heteroscedasticity increases with increase in distance traveled. Same pattern for Cost of Trip.</a:t>
            </a:r>
          </a:p>
          <a:p>
            <a:pPr marL="285750" indent="-285750">
              <a:buFont typeface="Wingdings" panose="05000000000000000000" pitchFamily="2" charset="2"/>
              <a:buChar char="Ø"/>
            </a:pPr>
            <a:endParaRPr lang="en-US" dirty="0">
              <a:latin typeface="Avenir LT Std 65 Medium" panose="020B0803020203020204" pitchFamily="34" charset="0"/>
            </a:endParaRPr>
          </a:p>
          <a:p>
            <a:pPr marL="285750" indent="-285750">
              <a:buFont typeface="Wingdings" panose="05000000000000000000" pitchFamily="2" charset="2"/>
              <a:buChar char="Ø"/>
            </a:pPr>
            <a:r>
              <a:rPr lang="en-US" dirty="0">
                <a:latin typeface="Avenir LT Std 65 Medium" panose="020B0803020203020204" pitchFamily="34" charset="0"/>
              </a:rPr>
              <a:t>Significant trips did not end in Profit. </a:t>
            </a:r>
          </a:p>
          <a:p>
            <a:pPr marL="285750" indent="-285750">
              <a:buFont typeface="Wingdings" panose="05000000000000000000" pitchFamily="2" charset="2"/>
              <a:buChar char="Ø"/>
            </a:pPr>
            <a:endParaRPr lang="en-US" dirty="0">
              <a:latin typeface="Avenir LT Std 65 Medium" panose="020B0803020203020204" pitchFamily="34" charset="0"/>
            </a:endParaRPr>
          </a:p>
          <a:p>
            <a:pPr marL="285750" indent="-285750">
              <a:buFont typeface="Wingdings" panose="05000000000000000000" pitchFamily="2" charset="2"/>
              <a:buChar char="Ø"/>
            </a:pPr>
            <a:r>
              <a:rPr lang="en-US" dirty="0">
                <a:latin typeface="Avenir LT Std 65 Medium" panose="020B0803020203020204" pitchFamily="34" charset="0"/>
              </a:rPr>
              <a:t>Median Profit for </a:t>
            </a:r>
            <a:r>
              <a:rPr lang="en-US" b="1" dirty="0">
                <a:solidFill>
                  <a:srgbClr val="FFC000"/>
                </a:solidFill>
                <a:latin typeface="Avenir LT Std 65 Medium" panose="020B0803020203020204" pitchFamily="34" charset="0"/>
              </a:rPr>
              <a:t>Yellow Cab </a:t>
            </a:r>
            <a:r>
              <a:rPr lang="en-US" dirty="0">
                <a:latin typeface="Avenir LT Std 65 Medium" panose="020B0803020203020204" pitchFamily="34" charset="0"/>
              </a:rPr>
              <a:t>higher than </a:t>
            </a:r>
            <a:r>
              <a:rPr lang="en-US" b="1" dirty="0">
                <a:solidFill>
                  <a:srgbClr val="FF0066"/>
                </a:solidFill>
                <a:latin typeface="Avenir LT Std 65 Medium" panose="020B0803020203020204" pitchFamily="34" charset="0"/>
              </a:rPr>
              <a:t>Pink Cab</a:t>
            </a:r>
            <a:r>
              <a:rPr lang="en-US" dirty="0">
                <a:latin typeface="Avenir LT Std 65 Medium" panose="020B0803020203020204" pitchFamily="34" charset="0"/>
              </a:rPr>
              <a:t>.</a:t>
            </a:r>
          </a:p>
          <a:p>
            <a:pPr marL="285750" indent="-285750">
              <a:buFont typeface="Wingdings" panose="05000000000000000000" pitchFamily="2" charset="2"/>
              <a:buChar char="Ø"/>
            </a:pPr>
            <a:endParaRPr lang="en-US" dirty="0">
              <a:latin typeface="Avenir LT Std 65 Medium" panose="020B0803020203020204" pitchFamily="34" charset="0"/>
            </a:endParaRPr>
          </a:p>
          <a:p>
            <a:pPr marL="285750" indent="-285750">
              <a:buFont typeface="Wingdings" panose="05000000000000000000" pitchFamily="2" charset="2"/>
              <a:buChar char="Ø"/>
            </a:pPr>
            <a:endParaRPr lang="en-US" dirty="0">
              <a:latin typeface="Avenir LT Std 65 Medium" panose="020B0803020203020204" pitchFamily="34" charset="0"/>
            </a:endParaRPr>
          </a:p>
        </p:txBody>
      </p:sp>
    </p:spTree>
    <p:extLst>
      <p:ext uri="{BB962C8B-B14F-4D97-AF65-F5344CB8AC3E}">
        <p14:creationId xmlns:p14="http://schemas.microsoft.com/office/powerpoint/2010/main" val="1293679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8A71FE-1870-4E9D-BACE-24C24EA3DD1C}"/>
              </a:ext>
            </a:extLst>
          </p:cNvPr>
          <p:cNvSpPr>
            <a:spLocks noGrp="1"/>
          </p:cNvSpPr>
          <p:nvPr>
            <p:ph idx="1"/>
          </p:nvPr>
        </p:nvSpPr>
        <p:spPr>
          <a:xfrm>
            <a:off x="463825" y="1462088"/>
            <a:ext cx="3856383" cy="4700173"/>
          </a:xfrm>
        </p:spPr>
        <p:txBody>
          <a:bodyPr>
            <a:normAutofit fontScale="92500" lnSpcReduction="10000"/>
          </a:bodyPr>
          <a:lstStyle/>
          <a:p>
            <a:pPr>
              <a:buFont typeface="Wingdings" panose="05000000000000000000" pitchFamily="2" charset="2"/>
              <a:buChar char="Ø"/>
            </a:pPr>
            <a:r>
              <a:rPr lang="en-US" sz="1600" dirty="0">
                <a:latin typeface="Avenir Next LT Pro" panose="020B0504020202020204" pitchFamily="34" charset="0"/>
              </a:rPr>
              <a:t>Previous slides show the relations between Profit and Cab’s Fares and Expenses.</a:t>
            </a:r>
          </a:p>
          <a:p>
            <a:pPr>
              <a:buFont typeface="Wingdings" panose="05000000000000000000" pitchFamily="2" charset="2"/>
              <a:buChar char="Ø"/>
            </a:pPr>
            <a:endParaRPr lang="en-US" sz="1600" dirty="0">
              <a:latin typeface="Avenir Next LT Pro" panose="020B0504020202020204" pitchFamily="34" charset="0"/>
            </a:endParaRPr>
          </a:p>
          <a:p>
            <a:pPr>
              <a:buFont typeface="Wingdings" panose="05000000000000000000" pitchFamily="2" charset="2"/>
              <a:buChar char="Ø"/>
            </a:pPr>
            <a:r>
              <a:rPr lang="en-US" sz="1600" dirty="0">
                <a:latin typeface="Avenir Next LT Pro" panose="020B0504020202020204" pitchFamily="34" charset="0"/>
              </a:rPr>
              <a:t>Both Cab fares and Expenses depend on distance traveled.</a:t>
            </a:r>
          </a:p>
          <a:p>
            <a:pPr>
              <a:buFont typeface="Wingdings" panose="05000000000000000000" pitchFamily="2" charset="2"/>
              <a:buChar char="Ø"/>
            </a:pPr>
            <a:endParaRPr lang="en-US" sz="1600" dirty="0">
              <a:latin typeface="Avenir Next LT Pro" panose="020B0504020202020204" pitchFamily="34" charset="0"/>
            </a:endParaRPr>
          </a:p>
          <a:p>
            <a:pPr>
              <a:buFont typeface="Wingdings" panose="05000000000000000000" pitchFamily="2" charset="2"/>
              <a:buChar char="Ø"/>
            </a:pPr>
            <a:r>
              <a:rPr lang="en-US" sz="1600" dirty="0">
                <a:latin typeface="Avenir Next LT Pro" panose="020B0504020202020204" pitchFamily="34" charset="0"/>
              </a:rPr>
              <a:t>There is a </a:t>
            </a:r>
            <a:r>
              <a:rPr lang="en-US" sz="1600" b="1" dirty="0">
                <a:latin typeface="Avenir Next LT Pro" panose="020B0504020202020204" pitchFamily="34" charset="0"/>
              </a:rPr>
              <a:t>perfect correlation between daily total trips and Daily total Distance traveled.</a:t>
            </a:r>
          </a:p>
          <a:p>
            <a:pPr>
              <a:buFont typeface="Wingdings" panose="05000000000000000000" pitchFamily="2" charset="2"/>
              <a:buChar char="Ø"/>
            </a:pPr>
            <a:endParaRPr lang="en-US" sz="1600" dirty="0">
              <a:latin typeface="Avenir Next LT Pro" panose="020B0504020202020204" pitchFamily="34" charset="0"/>
            </a:endParaRPr>
          </a:p>
          <a:p>
            <a:pPr>
              <a:buFont typeface="Wingdings" panose="05000000000000000000" pitchFamily="2" charset="2"/>
              <a:buChar char="Ø"/>
            </a:pPr>
            <a:r>
              <a:rPr lang="en-US" sz="1600" dirty="0">
                <a:latin typeface="Avenir Next LT Pro" panose="020B0504020202020204" pitchFamily="34" charset="0"/>
              </a:rPr>
              <a:t>Moreover, </a:t>
            </a:r>
            <a:r>
              <a:rPr lang="en-US" sz="1600" b="1" dirty="0">
                <a:latin typeface="Avenir Next LT Pro" panose="020B0504020202020204" pitchFamily="34" charset="0"/>
              </a:rPr>
              <a:t>daily total trips also have a strong correlation with total daily profit</a:t>
            </a:r>
            <a:r>
              <a:rPr lang="en-US" sz="1600" dirty="0">
                <a:latin typeface="Avenir Next LT Pro" panose="020B0504020202020204" pitchFamily="34" charset="0"/>
              </a:rPr>
              <a:t>.</a:t>
            </a:r>
          </a:p>
          <a:p>
            <a:pPr>
              <a:buFont typeface="Wingdings" panose="05000000000000000000" pitchFamily="2" charset="2"/>
              <a:buChar char="Ø"/>
            </a:pPr>
            <a:endParaRPr lang="en-US" sz="1600" dirty="0">
              <a:latin typeface="Avenir Next LT Pro" panose="020B0504020202020204" pitchFamily="34" charset="0"/>
            </a:endParaRPr>
          </a:p>
          <a:p>
            <a:pPr>
              <a:buFont typeface="Wingdings" panose="05000000000000000000" pitchFamily="2" charset="2"/>
              <a:buChar char="Ø"/>
            </a:pPr>
            <a:r>
              <a:rPr lang="en-US" sz="1600" dirty="0">
                <a:latin typeface="Avenir Next LT Pro" panose="020B0504020202020204" pitchFamily="34" charset="0"/>
              </a:rPr>
              <a:t>Therefore, the </a:t>
            </a:r>
            <a:r>
              <a:rPr lang="en-US" sz="1600" b="1" dirty="0">
                <a:latin typeface="Avenir Next LT Pro" panose="020B0504020202020204" pitchFamily="34" charset="0"/>
              </a:rPr>
              <a:t>number of trips a cab company travels</a:t>
            </a:r>
            <a:r>
              <a:rPr lang="en-US" sz="1600" dirty="0">
                <a:latin typeface="Avenir Next LT Pro" panose="020B0504020202020204" pitchFamily="34" charset="0"/>
              </a:rPr>
              <a:t> in a day can determine the </a:t>
            </a:r>
            <a:r>
              <a:rPr lang="en-US" sz="1600" b="1" dirty="0">
                <a:latin typeface="Avenir Next LT Pro" panose="020B0504020202020204" pitchFamily="34" charset="0"/>
              </a:rPr>
              <a:t>company’s financial performance</a:t>
            </a:r>
            <a:r>
              <a:rPr lang="en-US" sz="1600" dirty="0">
                <a:latin typeface="Avenir Next LT Pro" panose="020B0504020202020204" pitchFamily="34" charset="0"/>
              </a:rPr>
              <a:t>.</a:t>
            </a:r>
          </a:p>
        </p:txBody>
      </p:sp>
      <p:sp>
        <p:nvSpPr>
          <p:cNvPr id="4" name="Slide Number Placeholder 3">
            <a:extLst>
              <a:ext uri="{FF2B5EF4-FFF2-40B4-BE49-F238E27FC236}">
                <a16:creationId xmlns:a16="http://schemas.microsoft.com/office/drawing/2014/main" id="{6FFFC976-37DE-4A5B-BE6F-2C076DC863FF}"/>
              </a:ext>
            </a:extLst>
          </p:cNvPr>
          <p:cNvSpPr>
            <a:spLocks noGrp="1"/>
          </p:cNvSpPr>
          <p:nvPr>
            <p:ph type="sldNum" sz="quarter" idx="12"/>
          </p:nvPr>
        </p:nvSpPr>
        <p:spPr/>
        <p:txBody>
          <a:bodyPr/>
          <a:lstStyle/>
          <a:p>
            <a:fld id="{48F63A3B-78C7-47BE-AE5E-E10140E04643}" type="slidenum">
              <a:rPr lang="en-US" smtClean="0"/>
              <a:t>18</a:t>
            </a:fld>
            <a:endParaRPr lang="en-US"/>
          </a:p>
        </p:txBody>
      </p:sp>
      <p:pic>
        <p:nvPicPr>
          <p:cNvPr id="6" name="Picture 5" descr="Chart, scatter chart&#10;&#10;Description automatically generated">
            <a:extLst>
              <a:ext uri="{FF2B5EF4-FFF2-40B4-BE49-F238E27FC236}">
                <a16:creationId xmlns:a16="http://schemas.microsoft.com/office/drawing/2014/main" id="{602CB156-3E59-435A-B182-924F555B86E0}"/>
              </a:ext>
            </a:extLst>
          </p:cNvPr>
          <p:cNvPicPr>
            <a:picLocks noChangeAspect="1"/>
          </p:cNvPicPr>
          <p:nvPr/>
        </p:nvPicPr>
        <p:blipFill>
          <a:blip r:embed="rId2"/>
          <a:stretch>
            <a:fillRect/>
          </a:stretch>
        </p:blipFill>
        <p:spPr>
          <a:xfrm>
            <a:off x="4443859" y="1621811"/>
            <a:ext cx="7438962" cy="3932430"/>
          </a:xfrm>
          <a:prstGeom prst="rect">
            <a:avLst/>
          </a:prstGeom>
          <a:ln>
            <a:solidFill>
              <a:schemeClr val="tx1"/>
            </a:solidFill>
          </a:ln>
        </p:spPr>
      </p:pic>
      <p:sp>
        <p:nvSpPr>
          <p:cNvPr id="7" name="Title 1">
            <a:extLst>
              <a:ext uri="{FF2B5EF4-FFF2-40B4-BE49-F238E27FC236}">
                <a16:creationId xmlns:a16="http://schemas.microsoft.com/office/drawing/2014/main" id="{E515380F-0304-4000-AC96-BE61B5A85E7B}"/>
              </a:ext>
            </a:extLst>
          </p:cNvPr>
          <p:cNvSpPr>
            <a:spLocks noGrp="1"/>
          </p:cNvSpPr>
          <p:nvPr>
            <p:ph type="title"/>
          </p:nvPr>
        </p:nvSpPr>
        <p:spPr>
          <a:xfrm>
            <a:off x="838200" y="136525"/>
            <a:ext cx="10515600" cy="1325563"/>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Key Performance Indicator (KPI)</a:t>
            </a: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493380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08E80F-E984-4C33-B9F6-C9E25EEBCD2E}"/>
              </a:ext>
            </a:extLst>
          </p:cNvPr>
          <p:cNvSpPr>
            <a:spLocks noGrp="1"/>
          </p:cNvSpPr>
          <p:nvPr>
            <p:ph idx="1"/>
          </p:nvPr>
        </p:nvSpPr>
        <p:spPr>
          <a:xfrm>
            <a:off x="1113181" y="4003282"/>
            <a:ext cx="4946375" cy="2451359"/>
          </a:xfrm>
        </p:spPr>
        <p:txBody>
          <a:bodyPr>
            <a:normAutofit fontScale="92500" lnSpcReduction="10000"/>
          </a:bodyPr>
          <a:lstStyle/>
          <a:p>
            <a:r>
              <a:rPr lang="en-US" dirty="0">
                <a:latin typeface="Avenir Next LT Pro Light" panose="020B0304020202020204" pitchFamily="34" charset="0"/>
              </a:rPr>
              <a:t>Trips has been split into three categories based on distance.</a:t>
            </a:r>
          </a:p>
          <a:p>
            <a:endParaRPr lang="en-US" dirty="0">
              <a:latin typeface="Avenir Next LT Pro Light" panose="020B0304020202020204" pitchFamily="34" charset="0"/>
            </a:endParaRPr>
          </a:p>
          <a:p>
            <a:r>
              <a:rPr lang="en-US" dirty="0">
                <a:latin typeface="Avenir Next LT Pro Light" panose="020B0304020202020204" pitchFamily="34" charset="0"/>
              </a:rPr>
              <a:t>Across all kinds of trips, </a:t>
            </a:r>
            <a:r>
              <a:rPr lang="en-US" dirty="0">
                <a:solidFill>
                  <a:srgbClr val="FFC000"/>
                </a:solidFill>
                <a:latin typeface="Avenir Next LT Pro Light" panose="020B0304020202020204" pitchFamily="34" charset="0"/>
              </a:rPr>
              <a:t>Yellow Cab</a:t>
            </a:r>
            <a:r>
              <a:rPr lang="en-US" dirty="0">
                <a:latin typeface="Avenir Next LT Pro Light" panose="020B0304020202020204" pitchFamily="34" charset="0"/>
              </a:rPr>
              <a:t> makes higher median Profit compared to </a:t>
            </a:r>
            <a:r>
              <a:rPr lang="en-US" b="1" dirty="0">
                <a:solidFill>
                  <a:srgbClr val="FF0066"/>
                </a:solidFill>
                <a:latin typeface="Avenir Next LT Pro Light" panose="020B0304020202020204" pitchFamily="34" charset="0"/>
              </a:rPr>
              <a:t>Pink Cab</a:t>
            </a:r>
            <a:r>
              <a:rPr lang="en-US" dirty="0">
                <a:latin typeface="Avenir Next LT Pro Light" panose="020B0304020202020204" pitchFamily="34" charset="0"/>
              </a:rPr>
              <a:t>.</a:t>
            </a:r>
          </a:p>
        </p:txBody>
      </p:sp>
      <p:sp>
        <p:nvSpPr>
          <p:cNvPr id="4" name="Slide Number Placeholder 3">
            <a:extLst>
              <a:ext uri="{FF2B5EF4-FFF2-40B4-BE49-F238E27FC236}">
                <a16:creationId xmlns:a16="http://schemas.microsoft.com/office/drawing/2014/main" id="{E58DF8C3-D899-448C-944E-A261065EFDB3}"/>
              </a:ext>
            </a:extLst>
          </p:cNvPr>
          <p:cNvSpPr>
            <a:spLocks noGrp="1"/>
          </p:cNvSpPr>
          <p:nvPr>
            <p:ph type="sldNum" sz="quarter" idx="12"/>
          </p:nvPr>
        </p:nvSpPr>
        <p:spPr/>
        <p:txBody>
          <a:bodyPr/>
          <a:lstStyle/>
          <a:p>
            <a:fld id="{48F63A3B-78C7-47BE-AE5E-E10140E04643}" type="slidenum">
              <a:rPr lang="en-US" smtClean="0"/>
              <a:t>19</a:t>
            </a:fld>
            <a:endParaRPr lang="en-US"/>
          </a:p>
        </p:txBody>
      </p:sp>
      <p:pic>
        <p:nvPicPr>
          <p:cNvPr id="5" name="Picture 4">
            <a:extLst>
              <a:ext uri="{FF2B5EF4-FFF2-40B4-BE49-F238E27FC236}">
                <a16:creationId xmlns:a16="http://schemas.microsoft.com/office/drawing/2014/main" id="{72F079AA-2FA8-4BA7-BFDE-F40A63FFD3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
        <p:nvSpPr>
          <p:cNvPr id="6" name="Title 1">
            <a:extLst>
              <a:ext uri="{FF2B5EF4-FFF2-40B4-BE49-F238E27FC236}">
                <a16:creationId xmlns:a16="http://schemas.microsoft.com/office/drawing/2014/main" id="{E190767D-48B2-481B-B9ED-9C235FC2F88F}"/>
              </a:ext>
            </a:extLst>
          </p:cNvPr>
          <p:cNvSpPr>
            <a:spLocks noGrp="1"/>
          </p:cNvSpPr>
          <p:nvPr>
            <p:ph type="title"/>
          </p:nvPr>
        </p:nvSpPr>
        <p:spPr>
          <a:xfrm>
            <a:off x="919370" y="75604"/>
            <a:ext cx="10515600" cy="1325563"/>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Profit by Trip Type</a:t>
            </a:r>
            <a:endParaRPr lang="en-US" dirty="0">
              <a:effectLst>
                <a:outerShdw blurRad="38100" dist="38100" dir="2700000" algn="tl">
                  <a:srgbClr val="000000">
                    <a:alpha val="43137"/>
                  </a:srgbClr>
                </a:outerShdw>
              </a:effectLst>
            </a:endParaRPr>
          </a:p>
        </p:txBody>
      </p:sp>
      <p:pic>
        <p:nvPicPr>
          <p:cNvPr id="8" name="Picture 7" descr="Chart, box and whisker chart&#10;&#10;Description automatically generated">
            <a:extLst>
              <a:ext uri="{FF2B5EF4-FFF2-40B4-BE49-F238E27FC236}">
                <a16:creationId xmlns:a16="http://schemas.microsoft.com/office/drawing/2014/main" id="{C21B31F3-DD35-4C01-9C95-17CA7A80064E}"/>
              </a:ext>
            </a:extLst>
          </p:cNvPr>
          <p:cNvPicPr>
            <a:picLocks noChangeAspect="1"/>
          </p:cNvPicPr>
          <p:nvPr/>
        </p:nvPicPr>
        <p:blipFill>
          <a:blip r:embed="rId3"/>
          <a:stretch>
            <a:fillRect/>
          </a:stretch>
        </p:blipFill>
        <p:spPr>
          <a:xfrm>
            <a:off x="1113182" y="1283708"/>
            <a:ext cx="4982817" cy="2472978"/>
          </a:xfrm>
          <a:prstGeom prst="rect">
            <a:avLst/>
          </a:prstGeom>
          <a:ln>
            <a:solidFill>
              <a:schemeClr val="tx1"/>
            </a:solidFill>
          </a:ln>
        </p:spPr>
      </p:pic>
      <p:pic>
        <p:nvPicPr>
          <p:cNvPr id="10" name="Picture 9" descr="Chart, timeline&#10;&#10;Description automatically generated">
            <a:extLst>
              <a:ext uri="{FF2B5EF4-FFF2-40B4-BE49-F238E27FC236}">
                <a16:creationId xmlns:a16="http://schemas.microsoft.com/office/drawing/2014/main" id="{12514059-C512-4B9A-AB40-E5A9639582B8}"/>
              </a:ext>
            </a:extLst>
          </p:cNvPr>
          <p:cNvPicPr>
            <a:picLocks noChangeAspect="1"/>
          </p:cNvPicPr>
          <p:nvPr/>
        </p:nvPicPr>
        <p:blipFill>
          <a:blip r:embed="rId4"/>
          <a:stretch>
            <a:fillRect/>
          </a:stretch>
        </p:blipFill>
        <p:spPr>
          <a:xfrm>
            <a:off x="6347791" y="1283708"/>
            <a:ext cx="4731026" cy="2472978"/>
          </a:xfrm>
          <a:prstGeom prst="rect">
            <a:avLst/>
          </a:prstGeom>
          <a:ln>
            <a:solidFill>
              <a:schemeClr val="tx1"/>
            </a:solidFill>
          </a:ln>
        </p:spPr>
      </p:pic>
      <p:pic>
        <p:nvPicPr>
          <p:cNvPr id="12" name="Picture 11" descr="Chart, box and whisker chart&#10;&#10;Description automatically generated">
            <a:extLst>
              <a:ext uri="{FF2B5EF4-FFF2-40B4-BE49-F238E27FC236}">
                <a16:creationId xmlns:a16="http://schemas.microsoft.com/office/drawing/2014/main" id="{2F712CAB-BECE-43AC-9D9F-CEB8366BCC3B}"/>
              </a:ext>
            </a:extLst>
          </p:cNvPr>
          <p:cNvPicPr>
            <a:picLocks noChangeAspect="1"/>
          </p:cNvPicPr>
          <p:nvPr/>
        </p:nvPicPr>
        <p:blipFill>
          <a:blip r:embed="rId5"/>
          <a:stretch>
            <a:fillRect/>
          </a:stretch>
        </p:blipFill>
        <p:spPr>
          <a:xfrm>
            <a:off x="6334540" y="3981663"/>
            <a:ext cx="4744277" cy="2472978"/>
          </a:xfrm>
          <a:prstGeom prst="rect">
            <a:avLst/>
          </a:prstGeom>
          <a:ln>
            <a:solidFill>
              <a:schemeClr val="tx1"/>
            </a:solidFill>
          </a:ln>
        </p:spPr>
      </p:pic>
    </p:spTree>
    <p:extLst>
      <p:ext uri="{BB962C8B-B14F-4D97-AF65-F5344CB8AC3E}">
        <p14:creationId xmlns:p14="http://schemas.microsoft.com/office/powerpoint/2010/main" val="258509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619541" y="619539"/>
            <a:ext cx="6858002" cy="5618924"/>
          </a:xfrm>
          <a:solidFill>
            <a:srgbClr val="3B3B3B"/>
          </a:solidFill>
        </p:spPr>
        <p:txBody>
          <a:bodyPr vert="vert270" anchor="t" anchorCtr="0"/>
          <a:lstStyle/>
          <a:p>
            <a:br>
              <a:rPr lang="en-US" dirty="0"/>
            </a:br>
            <a:br>
              <a:rPr lang="en-US" dirty="0"/>
            </a:br>
            <a:br>
              <a:rPr lang="en-US" dirty="0"/>
            </a:br>
            <a:r>
              <a:rPr lang="en-US" b="1" dirty="0">
                <a:solidFill>
                  <a:srgbClr val="FF6600"/>
                </a:solidFill>
                <a:effectLst>
                  <a:outerShdw blurRad="38100" dist="38100" dir="2700000" algn="tl">
                    <a:srgbClr val="000000">
                      <a:alpha val="43137"/>
                    </a:srgbClr>
                  </a:outerShdw>
                </a:effectLst>
                <a:latin typeface="Avenir LT Std 65 Medium" panose="020B0803020203020204" pitchFamily="34" charset="0"/>
              </a:rPr>
              <a:t>Agenda</a:t>
            </a: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5953536" y="619540"/>
            <a:ext cx="6858004" cy="5618924"/>
          </a:xfrm>
        </p:spPr>
        <p:txBody>
          <a:bodyPr vert="vert270">
            <a:normAutofit/>
          </a:bodyPr>
          <a:lstStyle/>
          <a:p>
            <a:endParaRPr lang="en-US" dirty="0">
              <a:solidFill>
                <a:srgbClr val="FF6600"/>
              </a:solidFill>
              <a:latin typeface="Avenir LT Std 65 Medium" panose="020B0803020203020204" pitchFamily="34" charset="0"/>
            </a:endParaRPr>
          </a:p>
          <a:p>
            <a:pPr algn="just"/>
            <a:r>
              <a:rPr lang="en-US" dirty="0">
                <a:solidFill>
                  <a:srgbClr val="FF6600"/>
                </a:solidFill>
                <a:latin typeface="Avenir LT Std 65 Medium" panose="020B0803020203020204" pitchFamily="34" charset="0"/>
              </a:rPr>
              <a:t>   </a:t>
            </a:r>
          </a:p>
          <a:p>
            <a:pPr algn="just"/>
            <a:r>
              <a:rPr lang="en-US" sz="2800" dirty="0">
                <a:solidFill>
                  <a:srgbClr val="FF6600"/>
                </a:solidFill>
                <a:latin typeface="Avenir LT Std 65 Medium" panose="020B0803020203020204" pitchFamily="34" charset="0"/>
              </a:rPr>
              <a:t>         </a:t>
            </a:r>
          </a:p>
          <a:p>
            <a:pPr marL="457200" indent="-457200" algn="just">
              <a:buFont typeface="Wingdings" panose="05000000000000000000" pitchFamily="2" charset="2"/>
              <a:buChar char="q"/>
            </a:pPr>
            <a:r>
              <a:rPr lang="en-US" sz="2800" dirty="0">
                <a:solidFill>
                  <a:srgbClr val="FF6600"/>
                </a:solidFill>
                <a:latin typeface="Avenir LT Std 65 Medium" panose="020B0803020203020204" pitchFamily="34" charset="0"/>
              </a:rPr>
              <a:t>   Executive Summary</a:t>
            </a:r>
          </a:p>
          <a:p>
            <a:pPr marL="457200" indent="-457200" algn="just">
              <a:buFont typeface="Wingdings" panose="05000000000000000000" pitchFamily="2" charset="2"/>
              <a:buChar char="q"/>
            </a:pPr>
            <a:r>
              <a:rPr lang="en-US" sz="2800" dirty="0">
                <a:solidFill>
                  <a:srgbClr val="FF6600"/>
                </a:solidFill>
                <a:latin typeface="Avenir LT Std 65 Medium" panose="020B0803020203020204" pitchFamily="34" charset="0"/>
              </a:rPr>
              <a:t>   Problem Statement</a:t>
            </a:r>
          </a:p>
          <a:p>
            <a:pPr marL="457200" indent="-457200" algn="just">
              <a:buFont typeface="Wingdings" panose="05000000000000000000" pitchFamily="2" charset="2"/>
              <a:buChar char="q"/>
            </a:pPr>
            <a:r>
              <a:rPr lang="en-US" sz="2800" dirty="0">
                <a:solidFill>
                  <a:srgbClr val="FF6600"/>
                </a:solidFill>
                <a:latin typeface="Avenir LT Std 65 Medium" panose="020B0803020203020204" pitchFamily="34" charset="0"/>
              </a:rPr>
              <a:t>   Methodology</a:t>
            </a:r>
          </a:p>
          <a:p>
            <a:pPr marL="457200" indent="-457200" algn="just">
              <a:buFont typeface="Wingdings" panose="05000000000000000000" pitchFamily="2" charset="2"/>
              <a:buChar char="q"/>
            </a:pPr>
            <a:r>
              <a:rPr lang="en-US" sz="2800" dirty="0">
                <a:solidFill>
                  <a:srgbClr val="FF6600"/>
                </a:solidFill>
                <a:latin typeface="Avenir LT Std 65 Medium" panose="020B0803020203020204" pitchFamily="34" charset="0"/>
              </a:rPr>
              <a:t>   Tools Used</a:t>
            </a:r>
          </a:p>
          <a:p>
            <a:pPr marL="457200" indent="-457200" algn="just">
              <a:buFont typeface="Wingdings" panose="05000000000000000000" pitchFamily="2" charset="2"/>
              <a:buChar char="q"/>
            </a:pPr>
            <a:r>
              <a:rPr lang="en-US" sz="2800" dirty="0">
                <a:solidFill>
                  <a:srgbClr val="FF6600"/>
                </a:solidFill>
                <a:latin typeface="Avenir LT Std 65 Medium" panose="020B0803020203020204" pitchFamily="34" charset="0"/>
              </a:rPr>
              <a:t>   Data Preparation</a:t>
            </a:r>
          </a:p>
          <a:p>
            <a:pPr marL="457200" indent="-457200" algn="just">
              <a:buFont typeface="Wingdings" panose="05000000000000000000" pitchFamily="2" charset="2"/>
              <a:buChar char="q"/>
            </a:pPr>
            <a:r>
              <a:rPr lang="en-US" sz="2800" dirty="0">
                <a:solidFill>
                  <a:srgbClr val="FF6600"/>
                </a:solidFill>
                <a:latin typeface="Avenir LT Std 65 Medium" panose="020B0803020203020204" pitchFamily="34" charset="0"/>
              </a:rPr>
              <a:t>   EDA</a:t>
            </a:r>
          </a:p>
          <a:p>
            <a:pPr marL="457200" indent="-457200" algn="just">
              <a:buFont typeface="Wingdings" panose="05000000000000000000" pitchFamily="2" charset="2"/>
              <a:buChar char="q"/>
            </a:pPr>
            <a:r>
              <a:rPr lang="en-US" sz="2800" dirty="0">
                <a:solidFill>
                  <a:srgbClr val="FF6600"/>
                </a:solidFill>
                <a:latin typeface="Avenir LT Std 65 Medium" panose="020B0803020203020204" pitchFamily="34" charset="0"/>
              </a:rPr>
              <a:t>   Hypothesis Results</a:t>
            </a:r>
          </a:p>
          <a:p>
            <a:pPr marL="457200" indent="-457200" algn="just">
              <a:buFont typeface="Wingdings" panose="05000000000000000000" pitchFamily="2" charset="2"/>
              <a:buChar char="q"/>
            </a:pPr>
            <a:r>
              <a:rPr lang="en-US" sz="2800" dirty="0">
                <a:solidFill>
                  <a:srgbClr val="FF6600"/>
                </a:solidFill>
                <a:latin typeface="Avenir LT Std 65 Medium" panose="020B0803020203020204" pitchFamily="34" charset="0"/>
              </a:rPr>
              <a:t>   Forecast</a:t>
            </a:r>
          </a:p>
          <a:p>
            <a:pPr marL="457200" indent="-457200" algn="just">
              <a:buFont typeface="Wingdings" panose="05000000000000000000" pitchFamily="2" charset="2"/>
              <a:buChar char="q"/>
            </a:pPr>
            <a:r>
              <a:rPr lang="en-US" sz="2800" dirty="0">
                <a:solidFill>
                  <a:srgbClr val="FF6600"/>
                </a:solidFill>
                <a:latin typeface="Avenir LT Std 65 Medium" panose="020B0803020203020204" pitchFamily="34" charset="0"/>
              </a:rPr>
              <a:t>   Conclusion</a:t>
            </a:r>
          </a:p>
          <a:p>
            <a:endParaRPr lang="en-US" sz="3200" dirty="0">
              <a:solidFill>
                <a:srgbClr val="FF6600"/>
              </a:solidFill>
              <a:latin typeface="Avenir LT Std 65 Medium" panose="020B0803020203020204" pitchFamily="34" charset="0"/>
            </a:endParaRPr>
          </a:p>
          <a:p>
            <a:endParaRPr lang="en-US" dirty="0">
              <a:solidFill>
                <a:srgbClr val="FF6600"/>
              </a:solidFill>
              <a:latin typeface="Avenir LT Std 65 Medium" panose="020B0803020203020204" pitchFamily="34" charset="0"/>
            </a:endParaRPr>
          </a:p>
          <a:p>
            <a:endParaRPr lang="en-US" dirty="0">
              <a:solidFill>
                <a:srgbClr val="FF6600"/>
              </a:solidFill>
              <a:latin typeface="Avenir LT Std 65 Medium" panose="020B0803020203020204" pitchFamily="34" charset="0"/>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Tree>
    <p:extLst>
      <p:ext uri="{BB962C8B-B14F-4D97-AF65-F5344CB8AC3E}">
        <p14:creationId xmlns:p14="http://schemas.microsoft.com/office/powerpoint/2010/main" val="40472551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880FDB-4228-4C79-8947-024B80A6705A}"/>
              </a:ext>
            </a:extLst>
          </p:cNvPr>
          <p:cNvSpPr>
            <a:spLocks noGrp="1"/>
          </p:cNvSpPr>
          <p:nvPr>
            <p:ph idx="1"/>
          </p:nvPr>
        </p:nvSpPr>
        <p:spPr>
          <a:xfrm>
            <a:off x="419101" y="1740364"/>
            <a:ext cx="3675821" cy="4615986"/>
          </a:xfrm>
        </p:spPr>
        <p:txBody>
          <a:bodyPr>
            <a:normAutofit fontScale="92500" lnSpcReduction="20000"/>
          </a:bodyPr>
          <a:lstStyle/>
          <a:p>
            <a:pPr>
              <a:buFont typeface="Wingdings" panose="05000000000000000000" pitchFamily="2" charset="2"/>
              <a:buChar char="Ø"/>
            </a:pPr>
            <a:r>
              <a:rPr lang="en-US" sz="2000" dirty="0">
                <a:latin typeface="Avenir Next LT Pro Demi" panose="020B0704020202020204" pitchFamily="34" charset="0"/>
              </a:rPr>
              <a:t>Month likely associated with Profit.</a:t>
            </a:r>
          </a:p>
          <a:p>
            <a:pPr>
              <a:buFont typeface="Wingdings" panose="05000000000000000000" pitchFamily="2" charset="2"/>
              <a:buChar char="Ø"/>
            </a:pPr>
            <a:endParaRPr lang="en-US" sz="2000" dirty="0">
              <a:latin typeface="Avenir Next LT Pro Demi" panose="020B0704020202020204" pitchFamily="34" charset="0"/>
            </a:endParaRPr>
          </a:p>
          <a:p>
            <a:pPr>
              <a:buFont typeface="Wingdings" panose="05000000000000000000" pitchFamily="2" charset="2"/>
              <a:buChar char="Ø"/>
            </a:pPr>
            <a:r>
              <a:rPr lang="en-US" sz="2000" dirty="0">
                <a:latin typeface="Avenir Next LT Pro Demi" panose="020B0704020202020204" pitchFamily="34" charset="0"/>
              </a:rPr>
              <a:t>Median Profit lowest in May for </a:t>
            </a:r>
            <a:r>
              <a:rPr lang="en-US" sz="2000" dirty="0">
                <a:solidFill>
                  <a:srgbClr val="FF0066"/>
                </a:solidFill>
                <a:latin typeface="Avenir Next LT Pro Demi" panose="020B0704020202020204" pitchFamily="34" charset="0"/>
              </a:rPr>
              <a:t>Pink Cab </a:t>
            </a:r>
            <a:r>
              <a:rPr lang="en-US" sz="2000" dirty="0">
                <a:latin typeface="Avenir Next LT Pro Demi" panose="020B0704020202020204" pitchFamily="34" charset="0"/>
              </a:rPr>
              <a:t>and highest during December.</a:t>
            </a:r>
          </a:p>
          <a:p>
            <a:pPr>
              <a:buFont typeface="Wingdings" panose="05000000000000000000" pitchFamily="2" charset="2"/>
              <a:buChar char="Ø"/>
            </a:pPr>
            <a:endParaRPr lang="en-US" sz="2000" dirty="0">
              <a:latin typeface="Avenir Next LT Pro Demi" panose="020B0704020202020204" pitchFamily="34" charset="0"/>
            </a:endParaRPr>
          </a:p>
          <a:p>
            <a:pPr>
              <a:buFont typeface="Wingdings" panose="05000000000000000000" pitchFamily="2" charset="2"/>
              <a:buChar char="Ø"/>
            </a:pPr>
            <a:r>
              <a:rPr lang="en-US" sz="2000" dirty="0">
                <a:latin typeface="Avenir Next LT Pro Demi" panose="020B0704020202020204" pitchFamily="34" charset="0"/>
              </a:rPr>
              <a:t>Higher Profit outliers for month of September.</a:t>
            </a:r>
          </a:p>
          <a:p>
            <a:pPr>
              <a:buFont typeface="Wingdings" panose="05000000000000000000" pitchFamily="2" charset="2"/>
              <a:buChar char="Ø"/>
            </a:pPr>
            <a:endParaRPr lang="en-US" sz="2000" dirty="0">
              <a:latin typeface="Avenir Next LT Pro Demi" panose="020B0704020202020204" pitchFamily="34" charset="0"/>
            </a:endParaRPr>
          </a:p>
          <a:p>
            <a:pPr>
              <a:buFont typeface="Wingdings" panose="05000000000000000000" pitchFamily="2" charset="2"/>
              <a:buChar char="Ø"/>
            </a:pPr>
            <a:r>
              <a:rPr lang="en-US" sz="2000" dirty="0">
                <a:latin typeface="Avenir Next LT Pro Demi" panose="020B0704020202020204" pitchFamily="34" charset="0"/>
              </a:rPr>
              <a:t>Total Profit highest in December (2016 to 2018).</a:t>
            </a:r>
          </a:p>
          <a:p>
            <a:pPr>
              <a:buFont typeface="Wingdings" panose="05000000000000000000" pitchFamily="2" charset="2"/>
              <a:buChar char="Ø"/>
            </a:pPr>
            <a:endParaRPr lang="en-US" sz="2000" dirty="0">
              <a:latin typeface="Avenir Next LT Pro Demi" panose="020B0704020202020204" pitchFamily="34" charset="0"/>
            </a:endParaRPr>
          </a:p>
          <a:p>
            <a:pPr>
              <a:buFont typeface="Wingdings" panose="05000000000000000000" pitchFamily="2" charset="2"/>
              <a:buChar char="Ø"/>
            </a:pPr>
            <a:r>
              <a:rPr lang="en-US" sz="2000" dirty="0">
                <a:latin typeface="Avenir Next LT Pro Demi" panose="020B0704020202020204" pitchFamily="34" charset="0"/>
              </a:rPr>
              <a:t>Trip that ended in highest </a:t>
            </a:r>
            <a:r>
              <a:rPr lang="en-US" sz="2000" dirty="0">
                <a:solidFill>
                  <a:srgbClr val="FF0000"/>
                </a:solidFill>
                <a:latin typeface="Avenir Next LT Pro Demi" panose="020B0704020202020204" pitchFamily="34" charset="0"/>
              </a:rPr>
              <a:t>loss</a:t>
            </a:r>
            <a:r>
              <a:rPr lang="en-US" sz="2000" dirty="0">
                <a:latin typeface="Avenir Next LT Pro Demi" panose="020B0704020202020204" pitchFamily="34" charset="0"/>
              </a:rPr>
              <a:t> of $220 made in February 2017, followed by $199 in April 2016.</a:t>
            </a:r>
          </a:p>
          <a:p>
            <a:pPr>
              <a:buFont typeface="Wingdings" panose="05000000000000000000" pitchFamily="2" charset="2"/>
              <a:buChar char="Ø"/>
            </a:pPr>
            <a:endParaRPr lang="en-US" sz="2000" dirty="0">
              <a:latin typeface="Avenir Next LT Pro Demi" panose="020B0704020202020204" pitchFamily="34" charset="0"/>
            </a:endParaRPr>
          </a:p>
          <a:p>
            <a:pPr>
              <a:buFont typeface="Wingdings" panose="05000000000000000000" pitchFamily="2" charset="2"/>
              <a:buChar char="Ø"/>
            </a:pPr>
            <a:endParaRPr lang="en-US" sz="2000" dirty="0">
              <a:latin typeface="Avenir Next LT Pro Demi" panose="020B0704020202020204" pitchFamily="34" charset="0"/>
            </a:endParaRPr>
          </a:p>
        </p:txBody>
      </p:sp>
      <p:sp>
        <p:nvSpPr>
          <p:cNvPr id="4" name="Slide Number Placeholder 3">
            <a:extLst>
              <a:ext uri="{FF2B5EF4-FFF2-40B4-BE49-F238E27FC236}">
                <a16:creationId xmlns:a16="http://schemas.microsoft.com/office/drawing/2014/main" id="{47AF7462-92A8-45C4-842B-25B51DE4202D}"/>
              </a:ext>
            </a:extLst>
          </p:cNvPr>
          <p:cNvSpPr>
            <a:spLocks noGrp="1"/>
          </p:cNvSpPr>
          <p:nvPr>
            <p:ph type="sldNum" sz="quarter" idx="12"/>
          </p:nvPr>
        </p:nvSpPr>
        <p:spPr/>
        <p:txBody>
          <a:bodyPr/>
          <a:lstStyle/>
          <a:p>
            <a:fld id="{48F63A3B-78C7-47BE-AE5E-E10140E04643}" type="slidenum">
              <a:rPr lang="en-US" smtClean="0"/>
              <a:t>20</a:t>
            </a:fld>
            <a:endParaRPr lang="en-US"/>
          </a:p>
        </p:txBody>
      </p:sp>
      <p:pic>
        <p:nvPicPr>
          <p:cNvPr id="5" name="Picture 4">
            <a:extLst>
              <a:ext uri="{FF2B5EF4-FFF2-40B4-BE49-F238E27FC236}">
                <a16:creationId xmlns:a16="http://schemas.microsoft.com/office/drawing/2014/main" id="{C913BC1F-547D-4D5F-8AAB-5AAAF3EA09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7" name="Picture 6">
            <a:extLst>
              <a:ext uri="{FF2B5EF4-FFF2-40B4-BE49-F238E27FC236}">
                <a16:creationId xmlns:a16="http://schemas.microsoft.com/office/drawing/2014/main" id="{CF0516D2-803A-4BA8-9113-D938D9DDFE90}"/>
              </a:ext>
            </a:extLst>
          </p:cNvPr>
          <p:cNvPicPr>
            <a:picLocks noChangeAspect="1"/>
          </p:cNvPicPr>
          <p:nvPr/>
        </p:nvPicPr>
        <p:blipFill>
          <a:blip r:embed="rId3"/>
          <a:stretch>
            <a:fillRect/>
          </a:stretch>
        </p:blipFill>
        <p:spPr>
          <a:xfrm>
            <a:off x="4221632" y="1627188"/>
            <a:ext cx="7551267" cy="4729162"/>
          </a:xfrm>
          <a:prstGeom prst="rect">
            <a:avLst/>
          </a:prstGeom>
          <a:ln>
            <a:solidFill>
              <a:schemeClr val="tx1"/>
            </a:solidFill>
          </a:ln>
        </p:spPr>
      </p:pic>
      <p:sp>
        <p:nvSpPr>
          <p:cNvPr id="9" name="Title 1">
            <a:extLst>
              <a:ext uri="{FF2B5EF4-FFF2-40B4-BE49-F238E27FC236}">
                <a16:creationId xmlns:a16="http://schemas.microsoft.com/office/drawing/2014/main" id="{EC4FD0BF-F8BC-489E-8C8E-7D40F2671E6E}"/>
              </a:ext>
            </a:extLst>
          </p:cNvPr>
          <p:cNvSpPr>
            <a:spLocks noGrp="1"/>
          </p:cNvSpPr>
          <p:nvPr>
            <p:ph type="title"/>
          </p:nvPr>
        </p:nvSpPr>
        <p:spPr>
          <a:xfrm>
            <a:off x="419100" y="150813"/>
            <a:ext cx="10515600" cy="1325562"/>
          </a:xfrm>
        </p:spPr>
        <p:txBody>
          <a:bodyPr/>
          <a:lstStyle/>
          <a:p>
            <a:r>
              <a:rPr lang="en-US" dirty="0">
                <a:solidFill>
                  <a:srgbClr val="FF0066"/>
                </a:solidFill>
                <a:effectLst>
                  <a:outerShdw blurRad="38100" dist="38100" dir="2700000" algn="tl">
                    <a:srgbClr val="000000">
                      <a:alpha val="43137"/>
                    </a:srgbClr>
                  </a:outerShdw>
                </a:effectLst>
                <a:latin typeface="Avenir LT Std 65 Medium" panose="020B0803020203020204" pitchFamily="34" charset="0"/>
              </a:rPr>
              <a:t>Pink Cab </a:t>
            </a:r>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 Profit Analysis</a:t>
            </a: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43871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880FDB-4228-4C79-8947-024B80A6705A}"/>
              </a:ext>
            </a:extLst>
          </p:cNvPr>
          <p:cNvSpPr>
            <a:spLocks noGrp="1"/>
          </p:cNvSpPr>
          <p:nvPr>
            <p:ph idx="1"/>
          </p:nvPr>
        </p:nvSpPr>
        <p:spPr>
          <a:xfrm>
            <a:off x="419101" y="1740364"/>
            <a:ext cx="3675821" cy="4615986"/>
          </a:xfrm>
        </p:spPr>
        <p:txBody>
          <a:bodyPr>
            <a:normAutofit lnSpcReduction="10000"/>
          </a:bodyPr>
          <a:lstStyle/>
          <a:p>
            <a:pPr>
              <a:buFont typeface="Wingdings" panose="05000000000000000000" pitchFamily="2" charset="2"/>
              <a:buChar char="Ø"/>
            </a:pPr>
            <a:r>
              <a:rPr lang="en-US" sz="2000" dirty="0">
                <a:solidFill>
                  <a:srgbClr val="FFC000"/>
                </a:solidFill>
                <a:latin typeface="Avenir Next LT Pro Demi" panose="020B0704020202020204" pitchFamily="34" charset="0"/>
              </a:rPr>
              <a:t>Yellow Cab </a:t>
            </a:r>
            <a:r>
              <a:rPr lang="en-US" sz="2000" dirty="0">
                <a:latin typeface="Avenir Next LT Pro Demi" panose="020B0704020202020204" pitchFamily="34" charset="0"/>
              </a:rPr>
              <a:t>profit significantly higher across all months compared to its rival. </a:t>
            </a:r>
          </a:p>
          <a:p>
            <a:pPr>
              <a:buFont typeface="Wingdings" panose="05000000000000000000" pitchFamily="2" charset="2"/>
              <a:buChar char="Ø"/>
            </a:pPr>
            <a:endParaRPr lang="en-US" sz="2000" dirty="0">
              <a:latin typeface="Avenir Next LT Pro Demi" panose="020B0704020202020204" pitchFamily="34" charset="0"/>
            </a:endParaRPr>
          </a:p>
          <a:p>
            <a:pPr>
              <a:buFont typeface="Wingdings" panose="05000000000000000000" pitchFamily="2" charset="2"/>
              <a:buChar char="Ø"/>
            </a:pPr>
            <a:r>
              <a:rPr lang="en-US" sz="2000" dirty="0">
                <a:latin typeface="Avenir Next LT Pro Demi" panose="020B0704020202020204" pitchFamily="34" charset="0"/>
              </a:rPr>
              <a:t>Median Profit lowest during July and August.</a:t>
            </a:r>
          </a:p>
          <a:p>
            <a:pPr>
              <a:buFont typeface="Wingdings" panose="05000000000000000000" pitchFamily="2" charset="2"/>
              <a:buChar char="Ø"/>
            </a:pPr>
            <a:endParaRPr lang="en-US" sz="2000" dirty="0">
              <a:latin typeface="Avenir Next LT Pro Demi" panose="020B0704020202020204" pitchFamily="34" charset="0"/>
            </a:endParaRPr>
          </a:p>
          <a:p>
            <a:pPr>
              <a:buFont typeface="Wingdings" panose="05000000000000000000" pitchFamily="2" charset="2"/>
              <a:buChar char="Ø"/>
            </a:pPr>
            <a:r>
              <a:rPr lang="en-US" sz="2000" dirty="0">
                <a:latin typeface="Avenir Next LT Pro Demi" panose="020B0704020202020204" pitchFamily="34" charset="0"/>
              </a:rPr>
              <a:t>Highest Total Profit in December (2016 to 2018), </a:t>
            </a:r>
          </a:p>
          <a:p>
            <a:pPr>
              <a:buFont typeface="Wingdings" panose="05000000000000000000" pitchFamily="2" charset="2"/>
              <a:buChar char="Ø"/>
            </a:pPr>
            <a:endParaRPr lang="en-US" sz="2000" dirty="0">
              <a:latin typeface="Avenir Next LT Pro Demi" panose="020B0704020202020204" pitchFamily="34" charset="0"/>
            </a:endParaRPr>
          </a:p>
          <a:p>
            <a:pPr>
              <a:buFont typeface="Wingdings" panose="05000000000000000000" pitchFamily="2" charset="2"/>
              <a:buChar char="Ø"/>
            </a:pPr>
            <a:r>
              <a:rPr lang="en-US" sz="2000" dirty="0">
                <a:latin typeface="Avenir Next LT Pro Demi" panose="020B0704020202020204" pitchFamily="34" charset="0"/>
              </a:rPr>
              <a:t>Trip that ended in high </a:t>
            </a:r>
            <a:r>
              <a:rPr lang="en-US" sz="2000" dirty="0">
                <a:solidFill>
                  <a:srgbClr val="FF0000"/>
                </a:solidFill>
                <a:latin typeface="Avenir Next LT Pro Demi" panose="020B0704020202020204" pitchFamily="34" charset="0"/>
              </a:rPr>
              <a:t>loss</a:t>
            </a:r>
            <a:r>
              <a:rPr lang="en-US" sz="2000" dirty="0">
                <a:latin typeface="Avenir Next LT Pro Demi" panose="020B0704020202020204" pitchFamily="34" charset="0"/>
              </a:rPr>
              <a:t> of $177 made in August 2016, followed by $166 on December 2017.</a:t>
            </a:r>
          </a:p>
          <a:p>
            <a:endParaRPr lang="en-US" sz="2000" dirty="0">
              <a:latin typeface="Avenir Next LT Pro Demi" panose="020B0704020202020204" pitchFamily="34" charset="0"/>
            </a:endParaRPr>
          </a:p>
          <a:p>
            <a:endParaRPr lang="en-US" sz="2000" dirty="0">
              <a:latin typeface="Avenir Next LT Pro Demi" panose="020B0704020202020204" pitchFamily="34" charset="0"/>
            </a:endParaRPr>
          </a:p>
        </p:txBody>
      </p:sp>
      <p:sp>
        <p:nvSpPr>
          <p:cNvPr id="4" name="Slide Number Placeholder 3">
            <a:extLst>
              <a:ext uri="{FF2B5EF4-FFF2-40B4-BE49-F238E27FC236}">
                <a16:creationId xmlns:a16="http://schemas.microsoft.com/office/drawing/2014/main" id="{47AF7462-92A8-45C4-842B-25B51DE4202D}"/>
              </a:ext>
            </a:extLst>
          </p:cNvPr>
          <p:cNvSpPr>
            <a:spLocks noGrp="1"/>
          </p:cNvSpPr>
          <p:nvPr>
            <p:ph type="sldNum" sz="quarter" idx="12"/>
          </p:nvPr>
        </p:nvSpPr>
        <p:spPr/>
        <p:txBody>
          <a:bodyPr/>
          <a:lstStyle/>
          <a:p>
            <a:fld id="{48F63A3B-78C7-47BE-AE5E-E10140E04643}" type="slidenum">
              <a:rPr lang="en-US" smtClean="0"/>
              <a:t>21</a:t>
            </a:fld>
            <a:endParaRPr lang="en-US"/>
          </a:p>
        </p:txBody>
      </p:sp>
      <p:pic>
        <p:nvPicPr>
          <p:cNvPr id="5" name="Picture 4">
            <a:extLst>
              <a:ext uri="{FF2B5EF4-FFF2-40B4-BE49-F238E27FC236}">
                <a16:creationId xmlns:a16="http://schemas.microsoft.com/office/drawing/2014/main" id="{C913BC1F-547D-4D5F-8AAB-5AAAF3EA09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
        <p:nvSpPr>
          <p:cNvPr id="9" name="Title 1">
            <a:extLst>
              <a:ext uri="{FF2B5EF4-FFF2-40B4-BE49-F238E27FC236}">
                <a16:creationId xmlns:a16="http://schemas.microsoft.com/office/drawing/2014/main" id="{EC4FD0BF-F8BC-489E-8C8E-7D40F2671E6E}"/>
              </a:ext>
            </a:extLst>
          </p:cNvPr>
          <p:cNvSpPr>
            <a:spLocks noGrp="1"/>
          </p:cNvSpPr>
          <p:nvPr>
            <p:ph type="title"/>
          </p:nvPr>
        </p:nvSpPr>
        <p:spPr>
          <a:xfrm>
            <a:off x="419100" y="150813"/>
            <a:ext cx="10515600" cy="1325562"/>
          </a:xfrm>
        </p:spPr>
        <p:txBody>
          <a:bodyPr/>
          <a:lstStyle/>
          <a:p>
            <a:r>
              <a:rPr lang="en-US" dirty="0">
                <a:solidFill>
                  <a:srgbClr val="FFC000"/>
                </a:solidFill>
                <a:effectLst>
                  <a:outerShdw blurRad="38100" dist="38100" dir="2700000" algn="tl">
                    <a:srgbClr val="000000">
                      <a:alpha val="43137"/>
                    </a:srgbClr>
                  </a:outerShdw>
                </a:effectLst>
                <a:latin typeface="Avenir LT Std 65 Medium" panose="020B0803020203020204" pitchFamily="34" charset="0"/>
              </a:rPr>
              <a:t>Yellow Cab </a:t>
            </a:r>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 Profit Analysis</a:t>
            </a:r>
            <a:endParaRPr lang="en-US" dirty="0">
              <a:effectLst>
                <a:outerShdw blurRad="38100" dist="38100" dir="2700000" algn="tl">
                  <a:srgbClr val="000000">
                    <a:alpha val="43137"/>
                  </a:srgbClr>
                </a:outerShdw>
              </a:effectLst>
            </a:endParaRPr>
          </a:p>
        </p:txBody>
      </p:sp>
      <p:pic>
        <p:nvPicPr>
          <p:cNvPr id="8" name="Picture 7" descr="Chart&#10;&#10;Description automatically generated">
            <a:extLst>
              <a:ext uri="{FF2B5EF4-FFF2-40B4-BE49-F238E27FC236}">
                <a16:creationId xmlns:a16="http://schemas.microsoft.com/office/drawing/2014/main" id="{51362BA4-AA1B-4105-92AE-93F5E8026CA3}"/>
              </a:ext>
            </a:extLst>
          </p:cNvPr>
          <p:cNvPicPr>
            <a:picLocks noChangeAspect="1"/>
          </p:cNvPicPr>
          <p:nvPr/>
        </p:nvPicPr>
        <p:blipFill>
          <a:blip r:embed="rId3"/>
          <a:stretch>
            <a:fillRect/>
          </a:stretch>
        </p:blipFill>
        <p:spPr>
          <a:xfrm>
            <a:off x="4234707" y="1561360"/>
            <a:ext cx="7538192" cy="4794990"/>
          </a:xfrm>
          <a:prstGeom prst="rect">
            <a:avLst/>
          </a:prstGeom>
          <a:ln>
            <a:solidFill>
              <a:schemeClr val="tx1"/>
            </a:solidFill>
          </a:ln>
        </p:spPr>
      </p:pic>
    </p:spTree>
    <p:extLst>
      <p:ext uri="{BB962C8B-B14F-4D97-AF65-F5344CB8AC3E}">
        <p14:creationId xmlns:p14="http://schemas.microsoft.com/office/powerpoint/2010/main" val="33081844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27FADE8-9129-4659-82D6-F2D4B3EA8608}"/>
              </a:ext>
            </a:extLst>
          </p:cNvPr>
          <p:cNvSpPr>
            <a:spLocks noGrp="1"/>
          </p:cNvSpPr>
          <p:nvPr>
            <p:ph type="sldNum" sz="quarter" idx="12"/>
          </p:nvPr>
        </p:nvSpPr>
        <p:spPr/>
        <p:txBody>
          <a:bodyPr/>
          <a:lstStyle/>
          <a:p>
            <a:fld id="{48F63A3B-78C7-47BE-AE5E-E10140E04643}" type="slidenum">
              <a:rPr lang="en-US" smtClean="0"/>
              <a:t>22</a:t>
            </a:fld>
            <a:endParaRPr lang="en-US"/>
          </a:p>
        </p:txBody>
      </p:sp>
      <p:pic>
        <p:nvPicPr>
          <p:cNvPr id="5" name="Picture 4" descr="Graphical user interface, application&#10;&#10;Description automatically generated">
            <a:extLst>
              <a:ext uri="{FF2B5EF4-FFF2-40B4-BE49-F238E27FC236}">
                <a16:creationId xmlns:a16="http://schemas.microsoft.com/office/drawing/2014/main" id="{2E9F0385-0304-442E-87F8-A3984835B74C}"/>
              </a:ext>
            </a:extLst>
          </p:cNvPr>
          <p:cNvPicPr>
            <a:picLocks noChangeAspect="1"/>
          </p:cNvPicPr>
          <p:nvPr/>
        </p:nvPicPr>
        <p:blipFill>
          <a:blip r:embed="rId2"/>
          <a:stretch>
            <a:fillRect/>
          </a:stretch>
        </p:blipFill>
        <p:spPr>
          <a:xfrm>
            <a:off x="4881460" y="1709529"/>
            <a:ext cx="6472339" cy="4586019"/>
          </a:xfrm>
          <a:prstGeom prst="rect">
            <a:avLst/>
          </a:prstGeom>
          <a:ln>
            <a:solidFill>
              <a:schemeClr val="tx1"/>
            </a:solidFill>
          </a:ln>
        </p:spPr>
      </p:pic>
      <p:sp>
        <p:nvSpPr>
          <p:cNvPr id="6" name="Title 1">
            <a:extLst>
              <a:ext uri="{FF2B5EF4-FFF2-40B4-BE49-F238E27FC236}">
                <a16:creationId xmlns:a16="http://schemas.microsoft.com/office/drawing/2014/main" id="{12D5B858-7D05-4C7E-9E84-33186689018C}"/>
              </a:ext>
            </a:extLst>
          </p:cNvPr>
          <p:cNvSpPr>
            <a:spLocks noGrp="1"/>
          </p:cNvSpPr>
          <p:nvPr>
            <p:ph type="title"/>
          </p:nvPr>
        </p:nvSpPr>
        <p:spPr>
          <a:xfrm>
            <a:off x="665922" y="136525"/>
            <a:ext cx="10515600" cy="1325563"/>
          </a:xfrm>
        </p:spPr>
        <p:txBody>
          <a:bodyPr/>
          <a:lstStyle/>
          <a:p>
            <a:r>
              <a:rPr lang="en-US" dirty="0">
                <a:solidFill>
                  <a:srgbClr val="FF0000"/>
                </a:solidFill>
                <a:effectLst>
                  <a:outerShdw blurRad="38100" dist="38100" dir="2700000" algn="tl">
                    <a:srgbClr val="000000">
                      <a:alpha val="43137"/>
                    </a:srgbClr>
                  </a:outerShdw>
                </a:effectLst>
                <a:latin typeface="Avenir LT Std 65 Medium" panose="020B0803020203020204" pitchFamily="34" charset="0"/>
              </a:rPr>
              <a:t>Loses</a:t>
            </a:r>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 by City</a:t>
            </a:r>
            <a:endParaRPr lang="en-US" dirty="0">
              <a:solidFill>
                <a:srgbClr val="FF6600"/>
              </a:solidFill>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4CD4DD0B-17E3-444A-86DB-1DCB0692D2D9}"/>
              </a:ext>
            </a:extLst>
          </p:cNvPr>
          <p:cNvSpPr txBox="1"/>
          <p:nvPr/>
        </p:nvSpPr>
        <p:spPr>
          <a:xfrm>
            <a:off x="665922" y="1709530"/>
            <a:ext cx="3866320" cy="4401205"/>
          </a:xfrm>
          <a:prstGeom prst="rect">
            <a:avLst/>
          </a:prstGeom>
          <a:noFill/>
        </p:spPr>
        <p:txBody>
          <a:bodyPr wrap="square" rtlCol="0">
            <a:spAutoFit/>
          </a:bodyPr>
          <a:lstStyle/>
          <a:p>
            <a:pPr marL="457200" indent="-457200">
              <a:buFont typeface="Wingdings" panose="05000000000000000000" pitchFamily="2" charset="2"/>
              <a:buChar char="Ø"/>
            </a:pPr>
            <a:r>
              <a:rPr lang="en-US" sz="2800" dirty="0">
                <a:solidFill>
                  <a:srgbClr val="FFC000"/>
                </a:solidFill>
                <a:latin typeface="Avenir LT Std 45 Book" panose="020B0502020203020204" pitchFamily="34" charset="0"/>
              </a:rPr>
              <a:t>Yellow Cab </a:t>
            </a:r>
            <a:r>
              <a:rPr lang="en-US" sz="2800" dirty="0">
                <a:latin typeface="Avenir LT Std 45 Book" panose="020B0502020203020204" pitchFamily="34" charset="0"/>
              </a:rPr>
              <a:t>makes highest total loses in </a:t>
            </a:r>
            <a:r>
              <a:rPr lang="en-US" sz="2800" b="1" dirty="0">
                <a:latin typeface="Avenir LT Std 45 Book" panose="020B0502020203020204" pitchFamily="34" charset="0"/>
              </a:rPr>
              <a:t>Chicago</a:t>
            </a:r>
            <a:r>
              <a:rPr lang="en-US" sz="2800" dirty="0">
                <a:latin typeface="Avenir LT Std 45 Book" panose="020B0502020203020204" pitchFamily="34" charset="0"/>
              </a:rPr>
              <a:t>, followed by </a:t>
            </a:r>
            <a:r>
              <a:rPr lang="en-US" sz="2800" b="1" dirty="0">
                <a:latin typeface="Avenir LT Std 45 Book" panose="020B0502020203020204" pitchFamily="34" charset="0"/>
              </a:rPr>
              <a:t>Boston</a:t>
            </a:r>
            <a:r>
              <a:rPr lang="en-US" sz="2800" dirty="0">
                <a:latin typeface="Avenir LT Std 45 Book" panose="020B0502020203020204" pitchFamily="34" charset="0"/>
              </a:rPr>
              <a:t> and </a:t>
            </a:r>
            <a:r>
              <a:rPr lang="en-US" sz="2800" b="1" dirty="0">
                <a:latin typeface="Avenir LT Std 45 Book" panose="020B0502020203020204" pitchFamily="34" charset="0"/>
              </a:rPr>
              <a:t>Washington</a:t>
            </a:r>
            <a:r>
              <a:rPr lang="en-US" sz="2800" dirty="0">
                <a:latin typeface="Avenir LT Std 45 Book" panose="020B0502020203020204" pitchFamily="34" charset="0"/>
              </a:rPr>
              <a:t>.</a:t>
            </a:r>
          </a:p>
          <a:p>
            <a:pPr marL="457200" indent="-457200">
              <a:buFont typeface="Wingdings" panose="05000000000000000000" pitchFamily="2" charset="2"/>
              <a:buChar char="Ø"/>
            </a:pPr>
            <a:endParaRPr lang="en-US" sz="2800" dirty="0">
              <a:latin typeface="Avenir LT Std 45 Book" panose="020B0502020203020204" pitchFamily="34" charset="0"/>
            </a:endParaRPr>
          </a:p>
          <a:p>
            <a:pPr marL="457200" indent="-457200">
              <a:buFont typeface="Wingdings" panose="05000000000000000000" pitchFamily="2" charset="2"/>
              <a:buChar char="Ø"/>
            </a:pPr>
            <a:r>
              <a:rPr lang="en-US" sz="2800" dirty="0">
                <a:solidFill>
                  <a:srgbClr val="FF0066"/>
                </a:solidFill>
                <a:latin typeface="Avenir LT Std 45 Book" panose="020B0502020203020204" pitchFamily="34" charset="0"/>
              </a:rPr>
              <a:t>Pink Cab </a:t>
            </a:r>
            <a:r>
              <a:rPr lang="en-US" sz="2800" dirty="0">
                <a:latin typeface="Avenir LT Std 45 Book" panose="020B0502020203020204" pitchFamily="34" charset="0"/>
              </a:rPr>
              <a:t>makes highest total loses in </a:t>
            </a:r>
            <a:r>
              <a:rPr lang="en-US" sz="2800" b="1" dirty="0">
                <a:latin typeface="Avenir LT Std 45 Book" panose="020B0502020203020204" pitchFamily="34" charset="0"/>
              </a:rPr>
              <a:t>Chicago</a:t>
            </a:r>
            <a:r>
              <a:rPr lang="en-US" sz="2800" dirty="0">
                <a:latin typeface="Avenir LT Std 45 Book" panose="020B0502020203020204" pitchFamily="34" charset="0"/>
              </a:rPr>
              <a:t> and </a:t>
            </a:r>
            <a:r>
              <a:rPr lang="en-US" sz="2800" b="1" dirty="0">
                <a:latin typeface="Avenir LT Std 45 Book" panose="020B0502020203020204" pitchFamily="34" charset="0"/>
              </a:rPr>
              <a:t>Los Angeles</a:t>
            </a:r>
            <a:r>
              <a:rPr lang="en-US" sz="2800" dirty="0">
                <a:latin typeface="Avenir LT Std 45 Book" panose="020B0502020203020204" pitchFamily="34" charset="0"/>
              </a:rPr>
              <a:t>.</a:t>
            </a:r>
          </a:p>
        </p:txBody>
      </p:sp>
    </p:spTree>
    <p:extLst>
      <p:ext uri="{BB962C8B-B14F-4D97-AF65-F5344CB8AC3E}">
        <p14:creationId xmlns:p14="http://schemas.microsoft.com/office/powerpoint/2010/main" val="40258717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40BB82B-15F4-4D11-9769-0E86FCFB09B7}"/>
              </a:ext>
            </a:extLst>
          </p:cNvPr>
          <p:cNvSpPr>
            <a:spLocks noGrp="1"/>
          </p:cNvSpPr>
          <p:nvPr>
            <p:ph type="sldNum" sz="quarter" idx="12"/>
          </p:nvPr>
        </p:nvSpPr>
        <p:spPr/>
        <p:txBody>
          <a:bodyPr/>
          <a:lstStyle/>
          <a:p>
            <a:fld id="{48F63A3B-78C7-47BE-AE5E-E10140E04643}" type="slidenum">
              <a:rPr lang="en-US" smtClean="0"/>
              <a:t>23</a:t>
            </a:fld>
            <a:endParaRPr lang="en-US"/>
          </a:p>
        </p:txBody>
      </p:sp>
      <p:pic>
        <p:nvPicPr>
          <p:cNvPr id="5" name="Picture 4" descr="Timeline&#10;&#10;Description automatically generated with medium confidence">
            <a:extLst>
              <a:ext uri="{FF2B5EF4-FFF2-40B4-BE49-F238E27FC236}">
                <a16:creationId xmlns:a16="http://schemas.microsoft.com/office/drawing/2014/main" id="{74DFF640-E59B-4E8F-92BD-D937CEE82D1D}"/>
              </a:ext>
            </a:extLst>
          </p:cNvPr>
          <p:cNvPicPr>
            <a:picLocks noChangeAspect="1"/>
          </p:cNvPicPr>
          <p:nvPr/>
        </p:nvPicPr>
        <p:blipFill>
          <a:blip r:embed="rId2"/>
          <a:stretch>
            <a:fillRect/>
          </a:stretch>
        </p:blipFill>
        <p:spPr>
          <a:xfrm>
            <a:off x="4187687" y="1462088"/>
            <a:ext cx="7764950" cy="4894262"/>
          </a:xfrm>
          <a:prstGeom prst="rect">
            <a:avLst/>
          </a:prstGeom>
          <a:ln>
            <a:solidFill>
              <a:schemeClr val="tx1"/>
            </a:solidFill>
          </a:ln>
        </p:spPr>
      </p:pic>
      <p:sp>
        <p:nvSpPr>
          <p:cNvPr id="6" name="Title 1">
            <a:extLst>
              <a:ext uri="{FF2B5EF4-FFF2-40B4-BE49-F238E27FC236}">
                <a16:creationId xmlns:a16="http://schemas.microsoft.com/office/drawing/2014/main" id="{A9C65E81-83B3-49F0-BCF8-E361A20A5175}"/>
              </a:ext>
            </a:extLst>
          </p:cNvPr>
          <p:cNvSpPr>
            <a:spLocks noGrp="1"/>
          </p:cNvSpPr>
          <p:nvPr>
            <p:ph type="title"/>
          </p:nvPr>
        </p:nvSpPr>
        <p:spPr>
          <a:xfrm>
            <a:off x="838200" y="136525"/>
            <a:ext cx="10515600" cy="1325563"/>
          </a:xfrm>
        </p:spPr>
        <p:txBody>
          <a:bodyPr/>
          <a:lstStyle/>
          <a:p>
            <a:pPr algn="ctr"/>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Analyzing Chicago </a:t>
            </a:r>
            <a:r>
              <a:rPr lang="en-US" dirty="0">
                <a:solidFill>
                  <a:srgbClr val="FF0000"/>
                </a:solidFill>
                <a:effectLst>
                  <a:outerShdw blurRad="38100" dist="38100" dir="2700000" algn="tl">
                    <a:srgbClr val="000000">
                      <a:alpha val="43137"/>
                    </a:srgbClr>
                  </a:outerShdw>
                </a:effectLst>
                <a:latin typeface="Avenir LT Std 65 Medium" panose="020B0803020203020204" pitchFamily="34" charset="0"/>
              </a:rPr>
              <a:t>Non-Profitable</a:t>
            </a:r>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 Trips – </a:t>
            </a:r>
            <a:r>
              <a:rPr lang="en-US" dirty="0">
                <a:solidFill>
                  <a:srgbClr val="FF0066"/>
                </a:solidFill>
                <a:effectLst>
                  <a:outerShdw blurRad="38100" dist="38100" dir="2700000" algn="tl">
                    <a:srgbClr val="000000">
                      <a:alpha val="43137"/>
                    </a:srgbClr>
                  </a:outerShdw>
                </a:effectLst>
                <a:latin typeface="Avenir LT Std 65 Medium" panose="020B0803020203020204" pitchFamily="34" charset="0"/>
              </a:rPr>
              <a:t>Pink Cab</a:t>
            </a:r>
            <a:endParaRPr lang="en-US" dirty="0">
              <a:solidFill>
                <a:srgbClr val="FF0066"/>
              </a:solidFill>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BA304AA4-EDE2-44A7-92B9-15FF96AEC685}"/>
              </a:ext>
            </a:extLst>
          </p:cNvPr>
          <p:cNvSpPr txBox="1"/>
          <p:nvPr/>
        </p:nvSpPr>
        <p:spPr>
          <a:xfrm>
            <a:off x="569843" y="1352013"/>
            <a:ext cx="3392557" cy="5478423"/>
          </a:xfrm>
          <a:prstGeom prst="rect">
            <a:avLst/>
          </a:prstGeom>
          <a:noFill/>
        </p:spPr>
        <p:txBody>
          <a:bodyPr wrap="square" rtlCol="0">
            <a:spAutoFit/>
          </a:bodyPr>
          <a:lstStyle/>
          <a:p>
            <a:pPr marL="285750" indent="-285750">
              <a:buFont typeface="Wingdings" panose="05000000000000000000" pitchFamily="2" charset="2"/>
              <a:buChar char="Ø"/>
            </a:pPr>
            <a:r>
              <a:rPr lang="en-US" sz="1750" dirty="0">
                <a:solidFill>
                  <a:srgbClr val="FF0000"/>
                </a:solidFill>
                <a:latin typeface="Avenir Next LT Pro Demi" panose="020B0704020202020204" pitchFamily="34" charset="0"/>
              </a:rPr>
              <a:t>Red</a:t>
            </a:r>
            <a:r>
              <a:rPr lang="en-US" sz="1750" dirty="0">
                <a:latin typeface="Avenir Next LT Pro Demi" panose="020B0704020202020204" pitchFamily="34" charset="0"/>
              </a:rPr>
              <a:t> bands represents trips that did not make profit (</a:t>
            </a:r>
            <a:r>
              <a:rPr lang="en-US" sz="1750" dirty="0">
                <a:solidFill>
                  <a:srgbClr val="FF0000"/>
                </a:solidFill>
                <a:latin typeface="Avenir Next LT Pro Demi" panose="020B0704020202020204" pitchFamily="34" charset="0"/>
              </a:rPr>
              <a:t>Loss</a:t>
            </a:r>
            <a:r>
              <a:rPr lang="en-US" sz="1750" dirty="0">
                <a:latin typeface="Avenir Next LT Pro Demi" panose="020B0704020202020204" pitchFamily="34" charset="0"/>
              </a:rPr>
              <a:t>).</a:t>
            </a:r>
          </a:p>
          <a:p>
            <a:pPr marL="285750" indent="-285750">
              <a:buFont typeface="Wingdings" panose="05000000000000000000" pitchFamily="2" charset="2"/>
              <a:buChar char="Ø"/>
            </a:pPr>
            <a:endParaRPr lang="en-US" sz="1750" dirty="0">
              <a:latin typeface="Avenir Next LT Pro Demi" panose="020B0704020202020204" pitchFamily="34" charset="0"/>
            </a:endParaRPr>
          </a:p>
          <a:p>
            <a:pPr marL="285750" indent="-285750">
              <a:buFont typeface="Wingdings" panose="05000000000000000000" pitchFamily="2" charset="2"/>
              <a:buChar char="Ø"/>
            </a:pPr>
            <a:r>
              <a:rPr lang="en-US" sz="1750" dirty="0">
                <a:latin typeface="Avenir Next LT Pro Demi" panose="020B0704020202020204" pitchFamily="34" charset="0"/>
              </a:rPr>
              <a:t>Cab expenses was higher than Cab revenue for </a:t>
            </a:r>
            <a:r>
              <a:rPr lang="en-US" sz="1750" dirty="0">
                <a:solidFill>
                  <a:srgbClr val="FF0000"/>
                </a:solidFill>
                <a:latin typeface="Avenir Next LT Pro Demi" panose="020B0704020202020204" pitchFamily="34" charset="0"/>
              </a:rPr>
              <a:t>non-profitable</a:t>
            </a:r>
            <a:r>
              <a:rPr lang="en-US" sz="1750" dirty="0">
                <a:latin typeface="Avenir Next LT Pro Demi" panose="020B0704020202020204" pitchFamily="34" charset="0"/>
              </a:rPr>
              <a:t> trips.</a:t>
            </a:r>
          </a:p>
          <a:p>
            <a:pPr marL="285750" indent="-285750">
              <a:buFont typeface="Wingdings" panose="05000000000000000000" pitchFamily="2" charset="2"/>
              <a:buChar char="Ø"/>
            </a:pPr>
            <a:endParaRPr lang="en-US" sz="1750" dirty="0">
              <a:latin typeface="Avenir Next LT Pro Demi" panose="020B0704020202020204" pitchFamily="34" charset="0"/>
            </a:endParaRPr>
          </a:p>
          <a:p>
            <a:pPr marL="285750" indent="-285750">
              <a:buFont typeface="Wingdings" panose="05000000000000000000" pitchFamily="2" charset="2"/>
              <a:buChar char="Ø"/>
            </a:pPr>
            <a:r>
              <a:rPr lang="en-US" sz="1750" dirty="0">
                <a:latin typeface="Avenir Next LT Pro Demi" panose="020B0704020202020204" pitchFamily="34" charset="0"/>
              </a:rPr>
              <a:t>In 2016, consistent </a:t>
            </a:r>
            <a:r>
              <a:rPr lang="en-US" sz="1750" dirty="0">
                <a:solidFill>
                  <a:srgbClr val="FF0000"/>
                </a:solidFill>
                <a:latin typeface="Avenir Next LT Pro Demi" panose="020B0704020202020204" pitchFamily="34" charset="0"/>
              </a:rPr>
              <a:t>non-profitable</a:t>
            </a:r>
            <a:r>
              <a:rPr lang="en-US" sz="1750" dirty="0">
                <a:latin typeface="Avenir Next LT Pro Demi" panose="020B0704020202020204" pitchFamily="34" charset="0"/>
              </a:rPr>
              <a:t> trips made during month of April, July, August, September, October.</a:t>
            </a:r>
          </a:p>
          <a:p>
            <a:pPr marL="285750" indent="-285750">
              <a:buFont typeface="Wingdings" panose="05000000000000000000" pitchFamily="2" charset="2"/>
              <a:buChar char="Ø"/>
            </a:pPr>
            <a:endParaRPr lang="en-US" sz="1750" dirty="0">
              <a:latin typeface="Avenir Next LT Pro Demi" panose="020B0704020202020204" pitchFamily="34" charset="0"/>
            </a:endParaRPr>
          </a:p>
          <a:p>
            <a:pPr marL="285750" indent="-285750">
              <a:buFont typeface="Wingdings" panose="05000000000000000000" pitchFamily="2" charset="2"/>
              <a:buChar char="Ø"/>
            </a:pPr>
            <a:r>
              <a:rPr lang="en-US" sz="1750" dirty="0">
                <a:latin typeface="Avenir Next LT Pro Demi" panose="020B0704020202020204" pitchFamily="34" charset="0"/>
              </a:rPr>
              <a:t>In 2017 and 2018, although several </a:t>
            </a:r>
            <a:r>
              <a:rPr lang="en-US" sz="1750" dirty="0">
                <a:solidFill>
                  <a:srgbClr val="FF0000"/>
                </a:solidFill>
                <a:latin typeface="Avenir Next LT Pro Demi" panose="020B0704020202020204" pitchFamily="34" charset="0"/>
              </a:rPr>
              <a:t>non-profitable</a:t>
            </a:r>
            <a:r>
              <a:rPr lang="en-US" sz="1750" dirty="0">
                <a:latin typeface="Avenir Next LT Pro Demi" panose="020B0704020202020204" pitchFamily="34" charset="0"/>
              </a:rPr>
              <a:t> trips were made across many months, they are less in comparison with the year 2016.</a:t>
            </a:r>
          </a:p>
          <a:p>
            <a:pPr marL="285750" indent="-285750">
              <a:buFont typeface="Wingdings" panose="05000000000000000000" pitchFamily="2" charset="2"/>
              <a:buChar char="Ø"/>
            </a:pPr>
            <a:endParaRPr lang="en-US" sz="1750" dirty="0">
              <a:latin typeface="Avenir Next LT Pro Demi" panose="020B0704020202020204" pitchFamily="34" charset="0"/>
            </a:endParaRPr>
          </a:p>
        </p:txBody>
      </p:sp>
    </p:spTree>
    <p:extLst>
      <p:ext uri="{BB962C8B-B14F-4D97-AF65-F5344CB8AC3E}">
        <p14:creationId xmlns:p14="http://schemas.microsoft.com/office/powerpoint/2010/main" val="4211876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40BB82B-15F4-4D11-9769-0E86FCFB09B7}"/>
              </a:ext>
            </a:extLst>
          </p:cNvPr>
          <p:cNvSpPr>
            <a:spLocks noGrp="1"/>
          </p:cNvSpPr>
          <p:nvPr>
            <p:ph type="sldNum" sz="quarter" idx="12"/>
          </p:nvPr>
        </p:nvSpPr>
        <p:spPr/>
        <p:txBody>
          <a:bodyPr/>
          <a:lstStyle/>
          <a:p>
            <a:fld id="{48F63A3B-78C7-47BE-AE5E-E10140E04643}" type="slidenum">
              <a:rPr lang="en-US" smtClean="0"/>
              <a:t>24</a:t>
            </a:fld>
            <a:endParaRPr lang="en-US"/>
          </a:p>
        </p:txBody>
      </p:sp>
      <p:pic>
        <p:nvPicPr>
          <p:cNvPr id="5" name="Picture 4" descr="Timeline&#10;&#10;Description automatically generated">
            <a:extLst>
              <a:ext uri="{FF2B5EF4-FFF2-40B4-BE49-F238E27FC236}">
                <a16:creationId xmlns:a16="http://schemas.microsoft.com/office/drawing/2014/main" id="{1261BBEE-B7ED-47C3-A6B5-72B6F6071824}"/>
              </a:ext>
            </a:extLst>
          </p:cNvPr>
          <p:cNvPicPr>
            <a:picLocks noChangeAspect="1"/>
          </p:cNvPicPr>
          <p:nvPr/>
        </p:nvPicPr>
        <p:blipFill>
          <a:blip r:embed="rId2"/>
          <a:stretch>
            <a:fillRect/>
          </a:stretch>
        </p:blipFill>
        <p:spPr>
          <a:xfrm>
            <a:off x="4174436" y="1462088"/>
            <a:ext cx="7674874" cy="4894262"/>
          </a:xfrm>
          <a:prstGeom prst="rect">
            <a:avLst/>
          </a:prstGeom>
          <a:ln>
            <a:solidFill>
              <a:schemeClr val="tx1"/>
            </a:solidFill>
          </a:ln>
        </p:spPr>
      </p:pic>
      <p:sp>
        <p:nvSpPr>
          <p:cNvPr id="10" name="Title 1">
            <a:extLst>
              <a:ext uri="{FF2B5EF4-FFF2-40B4-BE49-F238E27FC236}">
                <a16:creationId xmlns:a16="http://schemas.microsoft.com/office/drawing/2014/main" id="{E01F503A-5C4E-4706-806D-D83E7ABB7788}"/>
              </a:ext>
            </a:extLst>
          </p:cNvPr>
          <p:cNvSpPr txBox="1">
            <a:spLocks/>
          </p:cNvSpPr>
          <p:nvPr/>
        </p:nvSpPr>
        <p:spPr>
          <a:xfrm>
            <a:off x="838200" y="136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Analyzing Chicago </a:t>
            </a:r>
            <a:r>
              <a:rPr lang="en-US" dirty="0">
                <a:solidFill>
                  <a:srgbClr val="FF0000"/>
                </a:solidFill>
                <a:effectLst>
                  <a:outerShdw blurRad="38100" dist="38100" dir="2700000" algn="tl">
                    <a:srgbClr val="000000">
                      <a:alpha val="43137"/>
                    </a:srgbClr>
                  </a:outerShdw>
                </a:effectLst>
                <a:latin typeface="Avenir LT Std 65 Medium" panose="020B0803020203020204" pitchFamily="34" charset="0"/>
              </a:rPr>
              <a:t>Non-Profitable</a:t>
            </a:r>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 Trips – </a:t>
            </a:r>
            <a:r>
              <a:rPr lang="en-US" dirty="0">
                <a:solidFill>
                  <a:srgbClr val="FFC000"/>
                </a:solidFill>
                <a:effectLst>
                  <a:outerShdw blurRad="38100" dist="38100" dir="2700000" algn="tl">
                    <a:srgbClr val="000000">
                      <a:alpha val="43137"/>
                    </a:srgbClr>
                  </a:outerShdw>
                </a:effectLst>
                <a:latin typeface="Avenir LT Std 65 Medium" panose="020B0803020203020204" pitchFamily="34" charset="0"/>
              </a:rPr>
              <a:t>Yellow Cab</a:t>
            </a:r>
            <a:endParaRPr lang="en-US" dirty="0">
              <a:solidFill>
                <a:srgbClr val="FFC000"/>
              </a:solidFill>
              <a:effectLst>
                <a:outerShdw blurRad="38100" dist="38100" dir="2700000" algn="tl">
                  <a:srgbClr val="000000">
                    <a:alpha val="43137"/>
                  </a:srgbClr>
                </a:outerShdw>
              </a:effectLst>
            </a:endParaRPr>
          </a:p>
        </p:txBody>
      </p:sp>
      <p:sp>
        <p:nvSpPr>
          <p:cNvPr id="11" name="TextBox 10">
            <a:extLst>
              <a:ext uri="{FF2B5EF4-FFF2-40B4-BE49-F238E27FC236}">
                <a16:creationId xmlns:a16="http://schemas.microsoft.com/office/drawing/2014/main" id="{AA9C375C-F822-4D8F-845B-F8D6CB736C9A}"/>
              </a:ext>
            </a:extLst>
          </p:cNvPr>
          <p:cNvSpPr txBox="1"/>
          <p:nvPr/>
        </p:nvSpPr>
        <p:spPr>
          <a:xfrm>
            <a:off x="503582" y="1678146"/>
            <a:ext cx="3392557" cy="4678204"/>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latin typeface="Avenir Next LT Pro Demi" panose="020B0704020202020204" pitchFamily="34" charset="0"/>
              </a:rPr>
              <a:t>For </a:t>
            </a:r>
            <a:r>
              <a:rPr lang="en-US" sz="2000" dirty="0">
                <a:solidFill>
                  <a:srgbClr val="FFC000"/>
                </a:solidFill>
                <a:latin typeface="Avenir Next LT Pro Demi" panose="020B0704020202020204" pitchFamily="34" charset="0"/>
              </a:rPr>
              <a:t>Yellow Cab</a:t>
            </a:r>
            <a:r>
              <a:rPr lang="en-US" sz="2000" dirty="0">
                <a:latin typeface="Avenir Next LT Pro Demi" panose="020B0704020202020204" pitchFamily="34" charset="0"/>
              </a:rPr>
              <a:t>, July and August has highest number of </a:t>
            </a:r>
            <a:r>
              <a:rPr lang="en-US" sz="2000" dirty="0">
                <a:solidFill>
                  <a:srgbClr val="FF0000"/>
                </a:solidFill>
                <a:latin typeface="Avenir Next LT Pro Demi" panose="020B0704020202020204" pitchFamily="34" charset="0"/>
              </a:rPr>
              <a:t>non-profitable</a:t>
            </a:r>
            <a:r>
              <a:rPr lang="en-US" sz="2000" dirty="0">
                <a:latin typeface="Avenir Next LT Pro Demi" panose="020B0704020202020204" pitchFamily="34" charset="0"/>
              </a:rPr>
              <a:t> trips across all years.</a:t>
            </a:r>
          </a:p>
          <a:p>
            <a:pPr marL="285750" indent="-285750">
              <a:buFont typeface="Wingdings" panose="05000000000000000000" pitchFamily="2" charset="2"/>
              <a:buChar char="Ø"/>
            </a:pPr>
            <a:endParaRPr lang="en-US" sz="2000" dirty="0">
              <a:latin typeface="Avenir Next LT Pro Demi" panose="020B0704020202020204" pitchFamily="34" charset="0"/>
            </a:endParaRPr>
          </a:p>
          <a:p>
            <a:pPr marL="285750" indent="-285750">
              <a:buFont typeface="Wingdings" panose="05000000000000000000" pitchFamily="2" charset="2"/>
              <a:buChar char="Ø"/>
            </a:pPr>
            <a:r>
              <a:rPr lang="en-US" sz="2000" dirty="0">
                <a:latin typeface="Avenir Next LT Pro Demi" panose="020B0704020202020204" pitchFamily="34" charset="0"/>
              </a:rPr>
              <a:t>2017 saw highest number of </a:t>
            </a:r>
            <a:r>
              <a:rPr lang="en-US" sz="2000" dirty="0">
                <a:solidFill>
                  <a:srgbClr val="FF0000"/>
                </a:solidFill>
                <a:latin typeface="Avenir Next LT Pro Demi" panose="020B0704020202020204" pitchFamily="34" charset="0"/>
              </a:rPr>
              <a:t>non-profitable</a:t>
            </a:r>
            <a:r>
              <a:rPr lang="en-US" sz="2000" dirty="0">
                <a:latin typeface="Avenir Next LT Pro Demi" panose="020B0704020202020204" pitchFamily="34" charset="0"/>
              </a:rPr>
              <a:t> trips across many months and 2018 saw the lowest number of </a:t>
            </a:r>
            <a:r>
              <a:rPr lang="en-US" sz="2000" dirty="0">
                <a:solidFill>
                  <a:srgbClr val="FF0000"/>
                </a:solidFill>
                <a:latin typeface="Avenir Next LT Pro Demi" panose="020B0704020202020204" pitchFamily="34" charset="0"/>
              </a:rPr>
              <a:t>non-profitable</a:t>
            </a:r>
            <a:r>
              <a:rPr lang="en-US" sz="2000" dirty="0">
                <a:latin typeface="Avenir Next LT Pro Demi" panose="020B0704020202020204" pitchFamily="34" charset="0"/>
              </a:rPr>
              <a:t> trips compared to other years.</a:t>
            </a:r>
          </a:p>
          <a:p>
            <a:pPr marL="285750" indent="-285750">
              <a:buFont typeface="Wingdings" panose="05000000000000000000" pitchFamily="2" charset="2"/>
              <a:buChar char="Ø"/>
            </a:pPr>
            <a:endParaRPr lang="en-US" sz="2000" dirty="0">
              <a:latin typeface="Avenir Next LT Pro Demi" panose="020B0704020202020204" pitchFamily="34" charset="0"/>
            </a:endParaRPr>
          </a:p>
        </p:txBody>
      </p:sp>
    </p:spTree>
    <p:extLst>
      <p:ext uri="{BB962C8B-B14F-4D97-AF65-F5344CB8AC3E}">
        <p14:creationId xmlns:p14="http://schemas.microsoft.com/office/powerpoint/2010/main" val="12368458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92774B-7AA4-45A8-BC2C-6C7B8252754D}"/>
              </a:ext>
            </a:extLst>
          </p:cNvPr>
          <p:cNvSpPr>
            <a:spLocks noGrp="1"/>
          </p:cNvSpPr>
          <p:nvPr>
            <p:ph idx="1"/>
          </p:nvPr>
        </p:nvSpPr>
        <p:spPr>
          <a:xfrm>
            <a:off x="838199" y="1825625"/>
            <a:ext cx="3654287" cy="4351338"/>
          </a:xfrm>
        </p:spPr>
        <p:txBody>
          <a:bodyPr>
            <a:normAutofit/>
          </a:bodyPr>
          <a:lstStyle/>
          <a:p>
            <a:pPr>
              <a:buFont typeface="Wingdings" panose="05000000000000000000" pitchFamily="2" charset="2"/>
              <a:buChar char="Ø"/>
            </a:pPr>
            <a:r>
              <a:rPr lang="en-US" dirty="0">
                <a:solidFill>
                  <a:srgbClr val="FFC000"/>
                </a:solidFill>
                <a:latin typeface="Avenir Next LT Pro Demi" panose="020B0704020202020204" pitchFamily="34" charset="0"/>
              </a:rPr>
              <a:t>Yellow Cab’s </a:t>
            </a:r>
            <a:r>
              <a:rPr lang="en-US" dirty="0">
                <a:latin typeface="Avenir Next LT Pro Demi" panose="020B0704020202020204" pitchFamily="34" charset="0"/>
              </a:rPr>
              <a:t>total Profit outperforms </a:t>
            </a:r>
            <a:r>
              <a:rPr lang="en-US" dirty="0">
                <a:solidFill>
                  <a:srgbClr val="FF0066"/>
                </a:solidFill>
                <a:latin typeface="Avenir Next LT Pro Demi" panose="020B0704020202020204" pitchFamily="34" charset="0"/>
              </a:rPr>
              <a:t>Pink Cab </a:t>
            </a:r>
            <a:r>
              <a:rPr lang="en-US" dirty="0">
                <a:latin typeface="Avenir Next LT Pro Demi" panose="020B0704020202020204" pitchFamily="34" charset="0"/>
              </a:rPr>
              <a:t>across all cities. </a:t>
            </a:r>
          </a:p>
          <a:p>
            <a:pPr>
              <a:buFont typeface="Wingdings" panose="05000000000000000000" pitchFamily="2" charset="2"/>
              <a:buChar char="Ø"/>
            </a:pPr>
            <a:endParaRPr lang="en-US" dirty="0">
              <a:latin typeface="Avenir Next LT Pro Demi" panose="020B0704020202020204" pitchFamily="34" charset="0"/>
            </a:endParaRPr>
          </a:p>
          <a:p>
            <a:pPr>
              <a:buFont typeface="Wingdings" panose="05000000000000000000" pitchFamily="2" charset="2"/>
              <a:buChar char="Ø"/>
            </a:pPr>
            <a:r>
              <a:rPr lang="en-US" dirty="0">
                <a:latin typeface="Avenir Next LT Pro Demi" panose="020B0704020202020204" pitchFamily="34" charset="0"/>
              </a:rPr>
              <a:t>Highest total profit for both Cab companies is in New York.</a:t>
            </a:r>
          </a:p>
        </p:txBody>
      </p:sp>
      <p:sp>
        <p:nvSpPr>
          <p:cNvPr id="4" name="Slide Number Placeholder 3">
            <a:extLst>
              <a:ext uri="{FF2B5EF4-FFF2-40B4-BE49-F238E27FC236}">
                <a16:creationId xmlns:a16="http://schemas.microsoft.com/office/drawing/2014/main" id="{F84F6EAC-50DA-4E89-A550-DA822447B875}"/>
              </a:ext>
            </a:extLst>
          </p:cNvPr>
          <p:cNvSpPr>
            <a:spLocks noGrp="1"/>
          </p:cNvSpPr>
          <p:nvPr>
            <p:ph type="sldNum" sz="quarter" idx="12"/>
          </p:nvPr>
        </p:nvSpPr>
        <p:spPr/>
        <p:txBody>
          <a:bodyPr/>
          <a:lstStyle/>
          <a:p>
            <a:fld id="{48F63A3B-78C7-47BE-AE5E-E10140E04643}" type="slidenum">
              <a:rPr lang="en-US" smtClean="0"/>
              <a:t>25</a:t>
            </a:fld>
            <a:endParaRPr lang="en-US"/>
          </a:p>
        </p:txBody>
      </p:sp>
      <p:pic>
        <p:nvPicPr>
          <p:cNvPr id="5" name="Picture 4">
            <a:extLst>
              <a:ext uri="{FF2B5EF4-FFF2-40B4-BE49-F238E27FC236}">
                <a16:creationId xmlns:a16="http://schemas.microsoft.com/office/drawing/2014/main" id="{134D4DE8-F48E-4FA6-BCFC-0F9735A5D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
        <p:nvSpPr>
          <p:cNvPr id="13" name="Title 1">
            <a:extLst>
              <a:ext uri="{FF2B5EF4-FFF2-40B4-BE49-F238E27FC236}">
                <a16:creationId xmlns:a16="http://schemas.microsoft.com/office/drawing/2014/main" id="{F3FF0C14-5C7A-41D9-A383-4D866B7648E0}"/>
              </a:ext>
            </a:extLst>
          </p:cNvPr>
          <p:cNvSpPr>
            <a:spLocks noGrp="1"/>
          </p:cNvSpPr>
          <p:nvPr>
            <p:ph type="title"/>
          </p:nvPr>
        </p:nvSpPr>
        <p:spPr>
          <a:xfrm>
            <a:off x="838200" y="365125"/>
            <a:ext cx="10515600" cy="1325563"/>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Profit by City (2016 to 2018)</a:t>
            </a:r>
            <a:endParaRPr lang="en-US" dirty="0">
              <a:effectLst>
                <a:outerShdw blurRad="38100" dist="38100" dir="2700000" algn="tl">
                  <a:srgbClr val="000000">
                    <a:alpha val="43137"/>
                  </a:srgbClr>
                </a:outerShdw>
              </a:effectLst>
            </a:endParaRPr>
          </a:p>
        </p:txBody>
      </p:sp>
      <p:pic>
        <p:nvPicPr>
          <p:cNvPr id="6" name="Picture 5">
            <a:extLst>
              <a:ext uri="{FF2B5EF4-FFF2-40B4-BE49-F238E27FC236}">
                <a16:creationId xmlns:a16="http://schemas.microsoft.com/office/drawing/2014/main" id="{9BDB6FA7-9FD5-439F-ACFA-5F5E1C6D1383}"/>
              </a:ext>
            </a:extLst>
          </p:cNvPr>
          <p:cNvPicPr>
            <a:picLocks noChangeAspect="1"/>
          </p:cNvPicPr>
          <p:nvPr/>
        </p:nvPicPr>
        <p:blipFill>
          <a:blip r:embed="rId3"/>
          <a:stretch>
            <a:fillRect/>
          </a:stretch>
        </p:blipFill>
        <p:spPr>
          <a:xfrm>
            <a:off x="4492486" y="1892231"/>
            <a:ext cx="7036904" cy="3886153"/>
          </a:xfrm>
          <a:prstGeom prst="rect">
            <a:avLst/>
          </a:prstGeom>
          <a:ln>
            <a:solidFill>
              <a:schemeClr val="tx1"/>
            </a:solidFill>
          </a:ln>
        </p:spPr>
      </p:pic>
    </p:spTree>
    <p:extLst>
      <p:ext uri="{BB962C8B-B14F-4D97-AF65-F5344CB8AC3E}">
        <p14:creationId xmlns:p14="http://schemas.microsoft.com/office/powerpoint/2010/main" val="17117799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880FDB-4228-4C79-8947-024B80A6705A}"/>
              </a:ext>
            </a:extLst>
          </p:cNvPr>
          <p:cNvSpPr>
            <a:spLocks noGrp="1"/>
          </p:cNvSpPr>
          <p:nvPr>
            <p:ph idx="1"/>
          </p:nvPr>
        </p:nvSpPr>
        <p:spPr>
          <a:xfrm>
            <a:off x="838199" y="4044462"/>
            <a:ext cx="5010979" cy="2448413"/>
          </a:xfrm>
        </p:spPr>
        <p:txBody>
          <a:bodyPr>
            <a:normAutofit lnSpcReduction="10000"/>
          </a:bodyPr>
          <a:lstStyle/>
          <a:p>
            <a:r>
              <a:rPr lang="en-US" sz="1800" dirty="0">
                <a:latin typeface="Avenir Next LT Pro Demi" panose="020B0704020202020204" pitchFamily="34" charset="0"/>
              </a:rPr>
              <a:t>The plots illustrates median monthly prices from 2016 to 2018 across selected cities.</a:t>
            </a:r>
          </a:p>
          <a:p>
            <a:r>
              <a:rPr lang="en-US" sz="1800" dirty="0">
                <a:latin typeface="Avenir Next LT Pro Demi" panose="020B0704020202020204" pitchFamily="34" charset="0"/>
              </a:rPr>
              <a:t> In general, </a:t>
            </a:r>
            <a:r>
              <a:rPr lang="en-US" sz="1800" dirty="0">
                <a:solidFill>
                  <a:srgbClr val="FFC000"/>
                </a:solidFill>
                <a:latin typeface="Avenir Next LT Pro Demi" panose="020B0704020202020204" pitchFamily="34" charset="0"/>
              </a:rPr>
              <a:t>Yellow Cab’s </a:t>
            </a:r>
            <a:r>
              <a:rPr lang="en-US" sz="1800" dirty="0">
                <a:latin typeface="Avenir Next LT Pro Demi" panose="020B0704020202020204" pitchFamily="34" charset="0"/>
              </a:rPr>
              <a:t>expenses is relatively higher than </a:t>
            </a:r>
            <a:r>
              <a:rPr lang="en-US" sz="1800" dirty="0">
                <a:solidFill>
                  <a:srgbClr val="FF0066"/>
                </a:solidFill>
                <a:latin typeface="Avenir Next LT Pro Demi" panose="020B0704020202020204" pitchFamily="34" charset="0"/>
              </a:rPr>
              <a:t>Pink Cab’s</a:t>
            </a:r>
            <a:r>
              <a:rPr lang="en-US" sz="1800" dirty="0">
                <a:latin typeface="Avenir Next LT Pro Demi" panose="020B0704020202020204" pitchFamily="34" charset="0"/>
              </a:rPr>
              <a:t>.</a:t>
            </a:r>
          </a:p>
          <a:p>
            <a:r>
              <a:rPr lang="en-US" sz="1800" dirty="0">
                <a:latin typeface="Avenir Next LT Pro Demi" panose="020B0704020202020204" pitchFamily="34" charset="0"/>
              </a:rPr>
              <a:t>In the above cities, </a:t>
            </a:r>
            <a:r>
              <a:rPr lang="en-US" sz="1800" dirty="0">
                <a:solidFill>
                  <a:srgbClr val="FF0066"/>
                </a:solidFill>
                <a:latin typeface="Avenir Next LT Pro Demi" panose="020B0704020202020204" pitchFamily="34" charset="0"/>
              </a:rPr>
              <a:t>Pink Cab’s </a:t>
            </a:r>
            <a:r>
              <a:rPr lang="en-US" sz="1800" dirty="0">
                <a:latin typeface="Avenir Next LT Pro Demi" panose="020B0704020202020204" pitchFamily="34" charset="0"/>
              </a:rPr>
              <a:t>median profits for some months has been consistently in </a:t>
            </a:r>
            <a:r>
              <a:rPr lang="en-US" sz="1800" dirty="0">
                <a:solidFill>
                  <a:srgbClr val="FF0000"/>
                </a:solidFill>
                <a:latin typeface="Avenir Next LT Pro Demi" panose="020B0704020202020204" pitchFamily="34" charset="0"/>
              </a:rPr>
              <a:t>loss</a:t>
            </a:r>
            <a:r>
              <a:rPr lang="en-US" sz="1800" dirty="0">
                <a:latin typeface="Avenir Next LT Pro Demi" panose="020B0704020202020204" pitchFamily="34" charset="0"/>
              </a:rPr>
              <a:t>. </a:t>
            </a:r>
          </a:p>
          <a:p>
            <a:r>
              <a:rPr lang="en-US" sz="1800" dirty="0">
                <a:solidFill>
                  <a:srgbClr val="FFC000"/>
                </a:solidFill>
                <a:latin typeface="Avenir Next LT Pro Demi" panose="020B0704020202020204" pitchFamily="34" charset="0"/>
              </a:rPr>
              <a:t>Yellow Cab’s</a:t>
            </a:r>
            <a:r>
              <a:rPr lang="en-US" sz="1800" dirty="0">
                <a:latin typeface="Avenir Next LT Pro Demi" panose="020B0704020202020204" pitchFamily="34" charset="0"/>
              </a:rPr>
              <a:t> Profit is comparatively much higher than </a:t>
            </a:r>
            <a:r>
              <a:rPr lang="en-US" sz="1800" dirty="0">
                <a:solidFill>
                  <a:srgbClr val="FF0066"/>
                </a:solidFill>
                <a:latin typeface="Avenir Next LT Pro Demi" panose="020B0704020202020204" pitchFamily="34" charset="0"/>
              </a:rPr>
              <a:t>Pink Cab</a:t>
            </a:r>
            <a:r>
              <a:rPr lang="en-US" sz="1800" dirty="0">
                <a:latin typeface="Avenir Next LT Pro Demi" panose="020B0704020202020204" pitchFamily="34" charset="0"/>
              </a:rPr>
              <a:t>.</a:t>
            </a:r>
          </a:p>
          <a:p>
            <a:endParaRPr lang="en-US" sz="1800" dirty="0">
              <a:latin typeface="Avenir Next LT Pro Demi" panose="020B0704020202020204" pitchFamily="34" charset="0"/>
            </a:endParaRPr>
          </a:p>
        </p:txBody>
      </p:sp>
      <p:sp>
        <p:nvSpPr>
          <p:cNvPr id="4" name="Slide Number Placeholder 3">
            <a:extLst>
              <a:ext uri="{FF2B5EF4-FFF2-40B4-BE49-F238E27FC236}">
                <a16:creationId xmlns:a16="http://schemas.microsoft.com/office/drawing/2014/main" id="{47AF7462-92A8-45C4-842B-25B51DE4202D}"/>
              </a:ext>
            </a:extLst>
          </p:cNvPr>
          <p:cNvSpPr>
            <a:spLocks noGrp="1"/>
          </p:cNvSpPr>
          <p:nvPr>
            <p:ph type="sldNum" sz="quarter" idx="12"/>
          </p:nvPr>
        </p:nvSpPr>
        <p:spPr/>
        <p:txBody>
          <a:bodyPr/>
          <a:lstStyle/>
          <a:p>
            <a:fld id="{48F63A3B-78C7-47BE-AE5E-E10140E04643}" type="slidenum">
              <a:rPr lang="en-US" smtClean="0"/>
              <a:t>26</a:t>
            </a:fld>
            <a:endParaRPr lang="en-US"/>
          </a:p>
        </p:txBody>
      </p:sp>
      <p:pic>
        <p:nvPicPr>
          <p:cNvPr id="5" name="Picture 4">
            <a:extLst>
              <a:ext uri="{FF2B5EF4-FFF2-40B4-BE49-F238E27FC236}">
                <a16:creationId xmlns:a16="http://schemas.microsoft.com/office/drawing/2014/main" id="{C913BC1F-547D-4D5F-8AAB-5AAAF3EA09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
        <p:nvSpPr>
          <p:cNvPr id="6" name="Title 1">
            <a:extLst>
              <a:ext uri="{FF2B5EF4-FFF2-40B4-BE49-F238E27FC236}">
                <a16:creationId xmlns:a16="http://schemas.microsoft.com/office/drawing/2014/main" id="{E23998BC-01F8-42E7-AD2B-C47318405FAE}"/>
              </a:ext>
            </a:extLst>
          </p:cNvPr>
          <p:cNvSpPr>
            <a:spLocks noGrp="1"/>
          </p:cNvSpPr>
          <p:nvPr>
            <p:ph type="title"/>
          </p:nvPr>
        </p:nvSpPr>
        <p:spPr>
          <a:xfrm>
            <a:off x="838200" y="365125"/>
            <a:ext cx="10515600" cy="1325563"/>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Monthly Timeline of Trips (1)</a:t>
            </a:r>
            <a:endParaRPr lang="en-US" dirty="0">
              <a:effectLst>
                <a:outerShdw blurRad="38100" dist="38100" dir="2700000" algn="tl">
                  <a:srgbClr val="000000">
                    <a:alpha val="43137"/>
                  </a:srgbClr>
                </a:outerShdw>
              </a:effectLst>
            </a:endParaRPr>
          </a:p>
        </p:txBody>
      </p:sp>
      <p:pic>
        <p:nvPicPr>
          <p:cNvPr id="8" name="Picture 7" descr="Graphical user interface, chart, application&#10;&#10;Description automatically generated">
            <a:extLst>
              <a:ext uri="{FF2B5EF4-FFF2-40B4-BE49-F238E27FC236}">
                <a16:creationId xmlns:a16="http://schemas.microsoft.com/office/drawing/2014/main" id="{B8809CBF-5384-41F1-8FDC-ADB5EBB45AC7}"/>
              </a:ext>
            </a:extLst>
          </p:cNvPr>
          <p:cNvPicPr>
            <a:picLocks noChangeAspect="1"/>
          </p:cNvPicPr>
          <p:nvPr/>
        </p:nvPicPr>
        <p:blipFill>
          <a:blip r:embed="rId3"/>
          <a:stretch>
            <a:fillRect/>
          </a:stretch>
        </p:blipFill>
        <p:spPr>
          <a:xfrm>
            <a:off x="6096000" y="1387391"/>
            <a:ext cx="5029200" cy="2479664"/>
          </a:xfrm>
          <a:prstGeom prst="rect">
            <a:avLst/>
          </a:prstGeom>
          <a:noFill/>
          <a:ln>
            <a:solidFill>
              <a:schemeClr val="tx1"/>
            </a:solidFill>
          </a:ln>
        </p:spPr>
      </p:pic>
      <p:pic>
        <p:nvPicPr>
          <p:cNvPr id="10" name="Picture 9" descr="Chart&#10;&#10;Description automatically generated">
            <a:extLst>
              <a:ext uri="{FF2B5EF4-FFF2-40B4-BE49-F238E27FC236}">
                <a16:creationId xmlns:a16="http://schemas.microsoft.com/office/drawing/2014/main" id="{9C0D71F6-7EB4-4099-9811-7C79EE9D2D42}"/>
              </a:ext>
            </a:extLst>
          </p:cNvPr>
          <p:cNvPicPr>
            <a:picLocks noChangeAspect="1"/>
          </p:cNvPicPr>
          <p:nvPr/>
        </p:nvPicPr>
        <p:blipFill>
          <a:blip r:embed="rId4"/>
          <a:stretch>
            <a:fillRect/>
          </a:stretch>
        </p:blipFill>
        <p:spPr>
          <a:xfrm>
            <a:off x="6095999" y="3981501"/>
            <a:ext cx="5029200" cy="2625528"/>
          </a:xfrm>
          <a:prstGeom prst="rect">
            <a:avLst/>
          </a:prstGeom>
          <a:noFill/>
          <a:ln>
            <a:solidFill>
              <a:schemeClr val="tx1"/>
            </a:solidFill>
          </a:ln>
        </p:spPr>
      </p:pic>
      <p:pic>
        <p:nvPicPr>
          <p:cNvPr id="12" name="Picture 11" descr="Chart&#10;&#10;Description automatically generated">
            <a:extLst>
              <a:ext uri="{FF2B5EF4-FFF2-40B4-BE49-F238E27FC236}">
                <a16:creationId xmlns:a16="http://schemas.microsoft.com/office/drawing/2014/main" id="{12C62A2B-BA8D-4A79-A8E3-5F5831D7B7C4}"/>
              </a:ext>
            </a:extLst>
          </p:cNvPr>
          <p:cNvPicPr>
            <a:picLocks noChangeAspect="1"/>
          </p:cNvPicPr>
          <p:nvPr/>
        </p:nvPicPr>
        <p:blipFill>
          <a:blip r:embed="rId5"/>
          <a:stretch>
            <a:fillRect/>
          </a:stretch>
        </p:blipFill>
        <p:spPr>
          <a:xfrm>
            <a:off x="932621" y="1387390"/>
            <a:ext cx="5029200" cy="2479665"/>
          </a:xfrm>
          <a:prstGeom prst="rect">
            <a:avLst/>
          </a:prstGeom>
          <a:noFill/>
          <a:ln>
            <a:solidFill>
              <a:schemeClr val="tx1"/>
            </a:solidFill>
          </a:ln>
        </p:spPr>
      </p:pic>
      <p:pic>
        <p:nvPicPr>
          <p:cNvPr id="14" name="Picture 13" descr="Text&#10;&#10;Description automatically generated with medium confidence">
            <a:extLst>
              <a:ext uri="{FF2B5EF4-FFF2-40B4-BE49-F238E27FC236}">
                <a16:creationId xmlns:a16="http://schemas.microsoft.com/office/drawing/2014/main" id="{46636603-B159-447B-8411-BE02ECD0B06B}"/>
              </a:ext>
            </a:extLst>
          </p:cNvPr>
          <p:cNvPicPr>
            <a:picLocks noChangeAspect="1"/>
          </p:cNvPicPr>
          <p:nvPr/>
        </p:nvPicPr>
        <p:blipFill>
          <a:blip r:embed="rId6"/>
          <a:stretch>
            <a:fillRect/>
          </a:stretch>
        </p:blipFill>
        <p:spPr>
          <a:xfrm>
            <a:off x="6535216" y="1690688"/>
            <a:ext cx="1016867" cy="438785"/>
          </a:xfrm>
          <a:prstGeom prst="rect">
            <a:avLst/>
          </a:prstGeom>
        </p:spPr>
      </p:pic>
    </p:spTree>
    <p:extLst>
      <p:ext uri="{BB962C8B-B14F-4D97-AF65-F5344CB8AC3E}">
        <p14:creationId xmlns:p14="http://schemas.microsoft.com/office/powerpoint/2010/main" val="49775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0C86A2-076E-4E89-A182-682FF63E6A64}"/>
              </a:ext>
            </a:extLst>
          </p:cNvPr>
          <p:cNvSpPr>
            <a:spLocks noGrp="1"/>
          </p:cNvSpPr>
          <p:nvPr>
            <p:ph idx="1"/>
          </p:nvPr>
        </p:nvSpPr>
        <p:spPr>
          <a:xfrm>
            <a:off x="838200" y="1850944"/>
            <a:ext cx="3535016" cy="4345150"/>
          </a:xfrm>
        </p:spPr>
        <p:txBody>
          <a:bodyPr>
            <a:normAutofit lnSpcReduction="10000"/>
          </a:bodyPr>
          <a:lstStyle/>
          <a:p>
            <a:r>
              <a:rPr lang="en-US" sz="2000" dirty="0">
                <a:latin typeface="Avenir Next LT Pro Demi" panose="020B0704020202020204" pitchFamily="34" charset="0"/>
              </a:rPr>
              <a:t>In New York City, although the Cab expense is similar in other cities, </a:t>
            </a:r>
            <a:r>
              <a:rPr lang="en-US" sz="2000" dirty="0">
                <a:solidFill>
                  <a:srgbClr val="FFC000"/>
                </a:solidFill>
                <a:latin typeface="Avenir Next LT Pro Demi" panose="020B0704020202020204" pitchFamily="34" charset="0"/>
              </a:rPr>
              <a:t>Yellow Cab </a:t>
            </a:r>
            <a:r>
              <a:rPr lang="en-US" sz="2000" dirty="0">
                <a:latin typeface="Avenir Next LT Pro Demi" panose="020B0704020202020204" pitchFamily="34" charset="0"/>
              </a:rPr>
              <a:t>charges significantly higher Cab Fares.</a:t>
            </a:r>
          </a:p>
          <a:p>
            <a:endParaRPr lang="en-US" sz="2000" dirty="0">
              <a:latin typeface="Avenir Next LT Pro Demi" panose="020B0704020202020204" pitchFamily="34" charset="0"/>
            </a:endParaRPr>
          </a:p>
          <a:p>
            <a:r>
              <a:rPr lang="en-US" sz="2000" dirty="0">
                <a:latin typeface="Avenir Next LT Pro Demi" panose="020B0704020202020204" pitchFamily="34" charset="0"/>
              </a:rPr>
              <a:t>Hence, </a:t>
            </a:r>
            <a:r>
              <a:rPr lang="en-US" sz="2000" dirty="0">
                <a:solidFill>
                  <a:srgbClr val="FFC000"/>
                </a:solidFill>
                <a:latin typeface="Avenir Next LT Pro Demi" panose="020B0704020202020204" pitchFamily="34" charset="0"/>
              </a:rPr>
              <a:t>Yellow Cab </a:t>
            </a:r>
            <a:r>
              <a:rPr lang="en-US" sz="2000" dirty="0">
                <a:latin typeface="Avenir Next LT Pro Demi" panose="020B0704020202020204" pitchFamily="34" charset="0"/>
              </a:rPr>
              <a:t>makes the highest profit in New York compared to any other city.</a:t>
            </a:r>
          </a:p>
          <a:p>
            <a:endParaRPr lang="en-US" sz="2000" dirty="0">
              <a:latin typeface="Avenir Next LT Pro Demi" panose="020B0704020202020204" pitchFamily="34" charset="0"/>
            </a:endParaRPr>
          </a:p>
          <a:p>
            <a:r>
              <a:rPr lang="en-US" sz="2000" dirty="0">
                <a:latin typeface="Avenir Next LT Pro Demi" panose="020B0704020202020204" pitchFamily="34" charset="0"/>
              </a:rPr>
              <a:t>Comparatively, </a:t>
            </a:r>
            <a:r>
              <a:rPr lang="en-US" sz="2000" dirty="0">
                <a:solidFill>
                  <a:srgbClr val="FF0066"/>
                </a:solidFill>
                <a:latin typeface="Avenir Next LT Pro Demi" panose="020B0704020202020204" pitchFamily="34" charset="0"/>
              </a:rPr>
              <a:t>Pink Cab </a:t>
            </a:r>
            <a:r>
              <a:rPr lang="en-US" sz="2000" dirty="0">
                <a:latin typeface="Avenir Next LT Pro Demi" panose="020B0704020202020204" pitchFamily="34" charset="0"/>
              </a:rPr>
              <a:t>charges very low Cab fares to its customers.</a:t>
            </a:r>
          </a:p>
          <a:p>
            <a:endParaRPr lang="en-US" sz="2000" dirty="0">
              <a:latin typeface="Avenir Next LT Pro Demi" panose="020B0704020202020204" pitchFamily="34" charset="0"/>
            </a:endParaRPr>
          </a:p>
        </p:txBody>
      </p:sp>
      <p:sp>
        <p:nvSpPr>
          <p:cNvPr id="4" name="Slide Number Placeholder 3">
            <a:extLst>
              <a:ext uri="{FF2B5EF4-FFF2-40B4-BE49-F238E27FC236}">
                <a16:creationId xmlns:a16="http://schemas.microsoft.com/office/drawing/2014/main" id="{66F71DF8-E51C-4E37-B3F6-D864163567A2}"/>
              </a:ext>
            </a:extLst>
          </p:cNvPr>
          <p:cNvSpPr>
            <a:spLocks noGrp="1"/>
          </p:cNvSpPr>
          <p:nvPr>
            <p:ph type="sldNum" sz="quarter" idx="12"/>
          </p:nvPr>
        </p:nvSpPr>
        <p:spPr/>
        <p:txBody>
          <a:bodyPr/>
          <a:lstStyle/>
          <a:p>
            <a:fld id="{48F63A3B-78C7-47BE-AE5E-E10140E04643}" type="slidenum">
              <a:rPr lang="en-US" smtClean="0"/>
              <a:t>27</a:t>
            </a:fld>
            <a:endParaRPr lang="en-US"/>
          </a:p>
        </p:txBody>
      </p:sp>
      <p:pic>
        <p:nvPicPr>
          <p:cNvPr id="6" name="Picture 5" descr="Chart, application, line chart&#10;&#10;Description automatically generated">
            <a:extLst>
              <a:ext uri="{FF2B5EF4-FFF2-40B4-BE49-F238E27FC236}">
                <a16:creationId xmlns:a16="http://schemas.microsoft.com/office/drawing/2014/main" id="{144C5E41-09A1-4420-8BE2-C2FCDE63D79A}"/>
              </a:ext>
            </a:extLst>
          </p:cNvPr>
          <p:cNvPicPr>
            <a:picLocks noChangeAspect="1"/>
          </p:cNvPicPr>
          <p:nvPr/>
        </p:nvPicPr>
        <p:blipFill>
          <a:blip r:embed="rId2"/>
          <a:stretch>
            <a:fillRect/>
          </a:stretch>
        </p:blipFill>
        <p:spPr>
          <a:xfrm>
            <a:off x="4373216" y="1831813"/>
            <a:ext cx="6962605" cy="4345149"/>
          </a:xfrm>
          <a:prstGeom prst="rect">
            <a:avLst/>
          </a:prstGeom>
          <a:ln>
            <a:solidFill>
              <a:schemeClr val="tx1"/>
            </a:solidFill>
          </a:ln>
        </p:spPr>
      </p:pic>
      <p:pic>
        <p:nvPicPr>
          <p:cNvPr id="7" name="Picture 6" descr="Text&#10;&#10;Description automatically generated with medium confidence">
            <a:extLst>
              <a:ext uri="{FF2B5EF4-FFF2-40B4-BE49-F238E27FC236}">
                <a16:creationId xmlns:a16="http://schemas.microsoft.com/office/drawing/2014/main" id="{D5DB77A0-5836-4A53-B869-5D2D5F1BF58D}"/>
              </a:ext>
            </a:extLst>
          </p:cNvPr>
          <p:cNvPicPr>
            <a:picLocks noChangeAspect="1"/>
          </p:cNvPicPr>
          <p:nvPr/>
        </p:nvPicPr>
        <p:blipFill>
          <a:blip r:embed="rId3"/>
          <a:stretch>
            <a:fillRect/>
          </a:stretch>
        </p:blipFill>
        <p:spPr>
          <a:xfrm>
            <a:off x="10173180" y="5420721"/>
            <a:ext cx="1016867" cy="438785"/>
          </a:xfrm>
          <a:prstGeom prst="rect">
            <a:avLst/>
          </a:prstGeom>
        </p:spPr>
      </p:pic>
      <p:sp>
        <p:nvSpPr>
          <p:cNvPr id="8" name="Title 1">
            <a:extLst>
              <a:ext uri="{FF2B5EF4-FFF2-40B4-BE49-F238E27FC236}">
                <a16:creationId xmlns:a16="http://schemas.microsoft.com/office/drawing/2014/main" id="{12A44AC5-F49F-4DDD-8024-ACDB7D8F96E4}"/>
              </a:ext>
            </a:extLst>
          </p:cNvPr>
          <p:cNvSpPr>
            <a:spLocks noGrp="1"/>
          </p:cNvSpPr>
          <p:nvPr>
            <p:ph type="title"/>
          </p:nvPr>
        </p:nvSpPr>
        <p:spPr>
          <a:xfrm>
            <a:off x="838200" y="365125"/>
            <a:ext cx="10515600" cy="1325563"/>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Monthly Timeline of Trips (2)</a:t>
            </a: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18443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880FDB-4228-4C79-8947-024B80A6705A}"/>
              </a:ext>
            </a:extLst>
          </p:cNvPr>
          <p:cNvSpPr>
            <a:spLocks noGrp="1"/>
          </p:cNvSpPr>
          <p:nvPr>
            <p:ph idx="1"/>
          </p:nvPr>
        </p:nvSpPr>
        <p:spPr>
          <a:xfrm>
            <a:off x="551984" y="1767037"/>
            <a:ext cx="3529310" cy="2292168"/>
          </a:xfrm>
        </p:spPr>
        <p:txBody>
          <a:bodyPr>
            <a:normAutofit lnSpcReduction="10000"/>
          </a:bodyPr>
          <a:lstStyle/>
          <a:p>
            <a:pPr marL="0" indent="0">
              <a:buNone/>
            </a:pPr>
            <a:r>
              <a:rPr lang="en-US" dirty="0">
                <a:latin typeface="Avenir Next LT Pro Demi" panose="020B0704020202020204" pitchFamily="34" charset="0"/>
              </a:rPr>
              <a:t>In some cities, both companies seems to have non-seasonal fluctuating cab fares and expenses.</a:t>
            </a:r>
          </a:p>
        </p:txBody>
      </p:sp>
      <p:sp>
        <p:nvSpPr>
          <p:cNvPr id="4" name="Slide Number Placeholder 3">
            <a:extLst>
              <a:ext uri="{FF2B5EF4-FFF2-40B4-BE49-F238E27FC236}">
                <a16:creationId xmlns:a16="http://schemas.microsoft.com/office/drawing/2014/main" id="{47AF7462-92A8-45C4-842B-25B51DE4202D}"/>
              </a:ext>
            </a:extLst>
          </p:cNvPr>
          <p:cNvSpPr>
            <a:spLocks noGrp="1"/>
          </p:cNvSpPr>
          <p:nvPr>
            <p:ph type="sldNum" sz="quarter" idx="12"/>
          </p:nvPr>
        </p:nvSpPr>
        <p:spPr/>
        <p:txBody>
          <a:bodyPr/>
          <a:lstStyle/>
          <a:p>
            <a:fld id="{48F63A3B-78C7-47BE-AE5E-E10140E04643}" type="slidenum">
              <a:rPr lang="en-US" smtClean="0"/>
              <a:t>28</a:t>
            </a:fld>
            <a:endParaRPr lang="en-US"/>
          </a:p>
        </p:txBody>
      </p:sp>
      <p:pic>
        <p:nvPicPr>
          <p:cNvPr id="5" name="Picture 4">
            <a:extLst>
              <a:ext uri="{FF2B5EF4-FFF2-40B4-BE49-F238E27FC236}">
                <a16:creationId xmlns:a16="http://schemas.microsoft.com/office/drawing/2014/main" id="{C913BC1F-547D-4D5F-8AAB-5AAAF3EA09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7" name="Picture 6" descr="Graphical user interface, chart, application&#10;&#10;Description automatically generated">
            <a:extLst>
              <a:ext uri="{FF2B5EF4-FFF2-40B4-BE49-F238E27FC236}">
                <a16:creationId xmlns:a16="http://schemas.microsoft.com/office/drawing/2014/main" id="{63E5D173-3EF0-49F1-A796-46774B437F9F}"/>
              </a:ext>
            </a:extLst>
          </p:cNvPr>
          <p:cNvPicPr>
            <a:picLocks noChangeAspect="1"/>
          </p:cNvPicPr>
          <p:nvPr/>
        </p:nvPicPr>
        <p:blipFill>
          <a:blip r:embed="rId3"/>
          <a:stretch>
            <a:fillRect/>
          </a:stretch>
        </p:blipFill>
        <p:spPr>
          <a:xfrm>
            <a:off x="7841431" y="1638300"/>
            <a:ext cx="3657600" cy="2333658"/>
          </a:xfrm>
          <a:prstGeom prst="rect">
            <a:avLst/>
          </a:prstGeom>
          <a:ln cmpd="sng">
            <a:solidFill>
              <a:schemeClr val="tx1"/>
            </a:solidFill>
          </a:ln>
        </p:spPr>
      </p:pic>
      <p:pic>
        <p:nvPicPr>
          <p:cNvPr id="9" name="Picture 8" descr="Graphical user interface, chart, histogram&#10;&#10;Description automatically generated">
            <a:extLst>
              <a:ext uri="{FF2B5EF4-FFF2-40B4-BE49-F238E27FC236}">
                <a16:creationId xmlns:a16="http://schemas.microsoft.com/office/drawing/2014/main" id="{F695A4EF-B2F8-4682-839E-2409A75BC901}"/>
              </a:ext>
            </a:extLst>
          </p:cNvPr>
          <p:cNvPicPr>
            <a:picLocks noChangeAspect="1"/>
          </p:cNvPicPr>
          <p:nvPr/>
        </p:nvPicPr>
        <p:blipFill>
          <a:blip r:embed="rId4"/>
          <a:stretch>
            <a:fillRect/>
          </a:stretch>
        </p:blipFill>
        <p:spPr>
          <a:xfrm>
            <a:off x="7841431" y="4062771"/>
            <a:ext cx="3657600" cy="2307550"/>
          </a:xfrm>
          <a:prstGeom prst="rect">
            <a:avLst/>
          </a:prstGeom>
          <a:ln cmpd="sng">
            <a:solidFill>
              <a:schemeClr val="tx1"/>
            </a:solidFill>
          </a:ln>
        </p:spPr>
      </p:pic>
      <p:pic>
        <p:nvPicPr>
          <p:cNvPr id="11" name="Picture 10" descr="Chart, histogram&#10;&#10;Description automatically generated">
            <a:extLst>
              <a:ext uri="{FF2B5EF4-FFF2-40B4-BE49-F238E27FC236}">
                <a16:creationId xmlns:a16="http://schemas.microsoft.com/office/drawing/2014/main" id="{39C71D55-8532-4D62-BCDF-F81089F8ACBC}"/>
              </a:ext>
            </a:extLst>
          </p:cNvPr>
          <p:cNvPicPr>
            <a:picLocks noChangeAspect="1"/>
          </p:cNvPicPr>
          <p:nvPr/>
        </p:nvPicPr>
        <p:blipFill>
          <a:blip r:embed="rId5"/>
          <a:stretch>
            <a:fillRect/>
          </a:stretch>
        </p:blipFill>
        <p:spPr>
          <a:xfrm>
            <a:off x="4203146" y="1638300"/>
            <a:ext cx="3516433" cy="2333658"/>
          </a:xfrm>
          <a:prstGeom prst="rect">
            <a:avLst/>
          </a:prstGeom>
          <a:ln cmpd="sng">
            <a:solidFill>
              <a:schemeClr val="tx1"/>
            </a:solidFill>
          </a:ln>
        </p:spPr>
      </p:pic>
      <p:pic>
        <p:nvPicPr>
          <p:cNvPr id="13" name="Picture 12" descr="Graphical user interface, chart, histogram&#10;&#10;Description automatically generated">
            <a:extLst>
              <a:ext uri="{FF2B5EF4-FFF2-40B4-BE49-F238E27FC236}">
                <a16:creationId xmlns:a16="http://schemas.microsoft.com/office/drawing/2014/main" id="{168EB7D5-F37B-453E-980C-D588E43731F5}"/>
              </a:ext>
            </a:extLst>
          </p:cNvPr>
          <p:cNvPicPr>
            <a:picLocks noChangeAspect="1"/>
          </p:cNvPicPr>
          <p:nvPr/>
        </p:nvPicPr>
        <p:blipFill>
          <a:blip r:embed="rId6"/>
          <a:stretch>
            <a:fillRect/>
          </a:stretch>
        </p:blipFill>
        <p:spPr>
          <a:xfrm>
            <a:off x="4190269" y="4081827"/>
            <a:ext cx="3529310" cy="2288494"/>
          </a:xfrm>
          <a:prstGeom prst="rect">
            <a:avLst/>
          </a:prstGeom>
          <a:ln cmpd="sng">
            <a:solidFill>
              <a:schemeClr val="tx1"/>
            </a:solidFill>
          </a:ln>
        </p:spPr>
      </p:pic>
      <p:pic>
        <p:nvPicPr>
          <p:cNvPr id="15" name="Picture 14" descr="Chart, histogram&#10;&#10;Description automatically generated">
            <a:extLst>
              <a:ext uri="{FF2B5EF4-FFF2-40B4-BE49-F238E27FC236}">
                <a16:creationId xmlns:a16="http://schemas.microsoft.com/office/drawing/2014/main" id="{9982E0B7-8B3C-4357-AC70-40BE2E1FBD15}"/>
              </a:ext>
            </a:extLst>
          </p:cNvPr>
          <p:cNvPicPr>
            <a:picLocks noChangeAspect="1"/>
          </p:cNvPicPr>
          <p:nvPr/>
        </p:nvPicPr>
        <p:blipFill>
          <a:blip r:embed="rId7"/>
          <a:stretch>
            <a:fillRect/>
          </a:stretch>
        </p:blipFill>
        <p:spPr>
          <a:xfrm>
            <a:off x="551984" y="4081827"/>
            <a:ext cx="3529310" cy="2274524"/>
          </a:xfrm>
          <a:prstGeom prst="rect">
            <a:avLst/>
          </a:prstGeom>
          <a:ln cmpd="sng">
            <a:solidFill>
              <a:schemeClr val="tx1"/>
            </a:solidFill>
          </a:ln>
        </p:spPr>
      </p:pic>
      <p:sp>
        <p:nvSpPr>
          <p:cNvPr id="16" name="Title 1">
            <a:extLst>
              <a:ext uri="{FF2B5EF4-FFF2-40B4-BE49-F238E27FC236}">
                <a16:creationId xmlns:a16="http://schemas.microsoft.com/office/drawing/2014/main" id="{C8049AA2-E6E5-49BF-BCF0-24BDED5C44C3}"/>
              </a:ext>
            </a:extLst>
          </p:cNvPr>
          <p:cNvSpPr>
            <a:spLocks noGrp="1"/>
          </p:cNvSpPr>
          <p:nvPr>
            <p:ph type="title"/>
          </p:nvPr>
        </p:nvSpPr>
        <p:spPr>
          <a:xfrm>
            <a:off x="551984" y="312738"/>
            <a:ext cx="10515600" cy="1325562"/>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Monthly Timeline of Trips (3)</a:t>
            </a:r>
            <a:endParaRPr lang="en-US" dirty="0">
              <a:effectLst>
                <a:outerShdw blurRad="38100" dist="38100" dir="2700000" algn="tl">
                  <a:srgbClr val="000000">
                    <a:alpha val="43137"/>
                  </a:srgbClr>
                </a:outerShdw>
              </a:effectLst>
            </a:endParaRPr>
          </a:p>
        </p:txBody>
      </p:sp>
      <p:pic>
        <p:nvPicPr>
          <p:cNvPr id="17" name="Picture 16" descr="Text&#10;&#10;Description automatically generated with medium confidence">
            <a:extLst>
              <a:ext uri="{FF2B5EF4-FFF2-40B4-BE49-F238E27FC236}">
                <a16:creationId xmlns:a16="http://schemas.microsoft.com/office/drawing/2014/main" id="{C01C9EB6-21C2-4AF8-BB82-59AF4A7B84C4}"/>
              </a:ext>
            </a:extLst>
          </p:cNvPr>
          <p:cNvPicPr>
            <a:picLocks noChangeAspect="1"/>
          </p:cNvPicPr>
          <p:nvPr/>
        </p:nvPicPr>
        <p:blipFill>
          <a:blip r:embed="rId8"/>
          <a:stretch>
            <a:fillRect/>
          </a:stretch>
        </p:blipFill>
        <p:spPr>
          <a:xfrm>
            <a:off x="8198606" y="1951038"/>
            <a:ext cx="1016867" cy="438785"/>
          </a:xfrm>
          <a:prstGeom prst="rect">
            <a:avLst/>
          </a:prstGeom>
        </p:spPr>
      </p:pic>
    </p:spTree>
    <p:extLst>
      <p:ext uri="{BB962C8B-B14F-4D97-AF65-F5344CB8AC3E}">
        <p14:creationId xmlns:p14="http://schemas.microsoft.com/office/powerpoint/2010/main" val="36162118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92774B-7AA4-45A8-BC2C-6C7B8252754D}"/>
              </a:ext>
            </a:extLst>
          </p:cNvPr>
          <p:cNvSpPr>
            <a:spLocks noGrp="1"/>
          </p:cNvSpPr>
          <p:nvPr>
            <p:ph idx="1"/>
          </p:nvPr>
        </p:nvSpPr>
        <p:spPr>
          <a:xfrm>
            <a:off x="838200" y="1696902"/>
            <a:ext cx="5820596" cy="4401164"/>
          </a:xfrm>
        </p:spPr>
        <p:txBody>
          <a:bodyPr/>
          <a:lstStyle/>
          <a:p>
            <a:r>
              <a:rPr lang="en-US" dirty="0">
                <a:latin typeface="Avenir Next LT Pro Demi" panose="020B0704020202020204" pitchFamily="34" charset="0"/>
              </a:rPr>
              <a:t>The plots illustrates the proportion of most loyal customer’s who has used a Cab service </a:t>
            </a:r>
            <a:r>
              <a:rPr lang="en-US" dirty="0">
                <a:solidFill>
                  <a:srgbClr val="FF6600"/>
                </a:solidFill>
                <a:effectLst>
                  <a:outerShdw blurRad="38100" dist="38100" dir="2700000" algn="tl">
                    <a:srgbClr val="000000">
                      <a:alpha val="43137"/>
                    </a:srgbClr>
                  </a:outerShdw>
                </a:effectLst>
                <a:latin typeface="Avenir Next LT Pro Demi" panose="020B0704020202020204" pitchFamily="34" charset="0"/>
              </a:rPr>
              <a:t>at least five times</a:t>
            </a:r>
            <a:r>
              <a:rPr lang="en-US" dirty="0">
                <a:latin typeface="Avenir Next LT Pro Demi" panose="020B0704020202020204" pitchFamily="34" charset="0"/>
              </a:rPr>
              <a:t>.</a:t>
            </a:r>
          </a:p>
          <a:p>
            <a:endParaRPr lang="en-US" dirty="0">
              <a:latin typeface="Avenir Next LT Pro Demi" panose="020B0704020202020204" pitchFamily="34" charset="0"/>
            </a:endParaRPr>
          </a:p>
          <a:p>
            <a:r>
              <a:rPr lang="en-US" dirty="0">
                <a:latin typeface="Avenir Next LT Pro Demi" panose="020B0704020202020204" pitchFamily="34" charset="0"/>
              </a:rPr>
              <a:t>Overall,</a:t>
            </a:r>
            <a:r>
              <a:rPr lang="en-US" dirty="0">
                <a:solidFill>
                  <a:srgbClr val="FFC000"/>
                </a:solidFill>
                <a:latin typeface="Avenir Next LT Pro Demi" panose="020B0704020202020204" pitchFamily="34" charset="0"/>
              </a:rPr>
              <a:t> Yellow Cab </a:t>
            </a:r>
            <a:r>
              <a:rPr lang="en-US" dirty="0">
                <a:latin typeface="Avenir Next LT Pro Demi" panose="020B0704020202020204" pitchFamily="34" charset="0"/>
              </a:rPr>
              <a:t>has the highest proportion of loyal customer’s by about 40%.</a:t>
            </a:r>
          </a:p>
        </p:txBody>
      </p:sp>
      <p:sp>
        <p:nvSpPr>
          <p:cNvPr id="4" name="Slide Number Placeholder 3">
            <a:extLst>
              <a:ext uri="{FF2B5EF4-FFF2-40B4-BE49-F238E27FC236}">
                <a16:creationId xmlns:a16="http://schemas.microsoft.com/office/drawing/2014/main" id="{F84F6EAC-50DA-4E89-A550-DA822447B875}"/>
              </a:ext>
            </a:extLst>
          </p:cNvPr>
          <p:cNvSpPr>
            <a:spLocks noGrp="1"/>
          </p:cNvSpPr>
          <p:nvPr>
            <p:ph type="sldNum" sz="quarter" idx="12"/>
          </p:nvPr>
        </p:nvSpPr>
        <p:spPr/>
        <p:txBody>
          <a:bodyPr/>
          <a:lstStyle/>
          <a:p>
            <a:fld id="{48F63A3B-78C7-47BE-AE5E-E10140E04643}" type="slidenum">
              <a:rPr lang="en-US" smtClean="0"/>
              <a:t>29</a:t>
            </a:fld>
            <a:endParaRPr lang="en-US"/>
          </a:p>
        </p:txBody>
      </p:sp>
      <p:pic>
        <p:nvPicPr>
          <p:cNvPr id="5" name="Picture 4">
            <a:extLst>
              <a:ext uri="{FF2B5EF4-FFF2-40B4-BE49-F238E27FC236}">
                <a16:creationId xmlns:a16="http://schemas.microsoft.com/office/drawing/2014/main" id="{134D4DE8-F48E-4FA6-BCFC-0F9735A5D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
        <p:nvSpPr>
          <p:cNvPr id="6" name="Title 1">
            <a:extLst>
              <a:ext uri="{FF2B5EF4-FFF2-40B4-BE49-F238E27FC236}">
                <a16:creationId xmlns:a16="http://schemas.microsoft.com/office/drawing/2014/main" id="{A16913FC-698F-461F-81F6-44B50AD2A2D7}"/>
              </a:ext>
            </a:extLst>
          </p:cNvPr>
          <p:cNvSpPr>
            <a:spLocks noGrp="1"/>
          </p:cNvSpPr>
          <p:nvPr>
            <p:ph type="title"/>
          </p:nvPr>
        </p:nvSpPr>
        <p:spPr>
          <a:xfrm>
            <a:off x="838200" y="365125"/>
            <a:ext cx="10515600" cy="1325563"/>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Loyal Customers</a:t>
            </a:r>
            <a:endParaRPr lang="en-US" dirty="0">
              <a:effectLst>
                <a:outerShdw blurRad="38100" dist="38100" dir="2700000" algn="tl">
                  <a:srgbClr val="000000">
                    <a:alpha val="43137"/>
                  </a:srgbClr>
                </a:outerShdw>
              </a:effectLst>
            </a:endParaRPr>
          </a:p>
        </p:txBody>
      </p:sp>
      <p:pic>
        <p:nvPicPr>
          <p:cNvPr id="14" name="Picture 13" descr="Chart, bar chart&#10;&#10;Description automatically generated">
            <a:extLst>
              <a:ext uri="{FF2B5EF4-FFF2-40B4-BE49-F238E27FC236}">
                <a16:creationId xmlns:a16="http://schemas.microsoft.com/office/drawing/2014/main" id="{8573BBB6-6939-4431-A774-5ED1F5EA6BC3}"/>
              </a:ext>
            </a:extLst>
          </p:cNvPr>
          <p:cNvPicPr>
            <a:picLocks noChangeAspect="1"/>
          </p:cNvPicPr>
          <p:nvPr/>
        </p:nvPicPr>
        <p:blipFill>
          <a:blip r:embed="rId3"/>
          <a:stretch>
            <a:fillRect/>
          </a:stretch>
        </p:blipFill>
        <p:spPr>
          <a:xfrm>
            <a:off x="6830364" y="1176794"/>
            <a:ext cx="4351867" cy="4996993"/>
          </a:xfrm>
          <a:prstGeom prst="rect">
            <a:avLst/>
          </a:prstGeom>
          <a:ln>
            <a:solidFill>
              <a:schemeClr val="tx1"/>
            </a:solidFill>
          </a:ln>
        </p:spPr>
      </p:pic>
    </p:spTree>
    <p:extLst>
      <p:ext uri="{BB962C8B-B14F-4D97-AF65-F5344CB8AC3E}">
        <p14:creationId xmlns:p14="http://schemas.microsoft.com/office/powerpoint/2010/main" val="30140066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1EEEC91-B395-45A1-BD5C-784D9BB29EDD}"/>
              </a:ext>
            </a:extLst>
          </p:cNvPr>
          <p:cNvSpPr txBox="1">
            <a:spLocks/>
          </p:cNvSpPr>
          <p:nvPr/>
        </p:nvSpPr>
        <p:spPr>
          <a:xfrm rot="5400000">
            <a:off x="2666998" y="-2667000"/>
            <a:ext cx="6858002" cy="12192002"/>
          </a:xfrm>
          <a:prstGeom prst="rect">
            <a:avLst/>
          </a:prstGeom>
          <a:solidFill>
            <a:srgbClr val="3B3B3B"/>
          </a:solidFill>
        </p:spPr>
        <p:txBody>
          <a:bodyPr vert="vert270"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dirty="0"/>
            </a:br>
            <a:br>
              <a:rPr lang="en-US" dirty="0"/>
            </a:br>
            <a:br>
              <a:rPr lang="en-US" dirty="0"/>
            </a:br>
            <a:endParaRPr lang="en-US" b="1" dirty="0">
              <a:solidFill>
                <a:srgbClr val="FF6600"/>
              </a:solidFill>
              <a:latin typeface="Avenir LT Std 65 Medium" panose="020B0803020203020204" pitchFamily="34" charset="0"/>
            </a:endParaRPr>
          </a:p>
        </p:txBody>
      </p:sp>
      <p:sp>
        <p:nvSpPr>
          <p:cNvPr id="4" name="Slide Number Placeholder 3">
            <a:extLst>
              <a:ext uri="{FF2B5EF4-FFF2-40B4-BE49-F238E27FC236}">
                <a16:creationId xmlns:a16="http://schemas.microsoft.com/office/drawing/2014/main" id="{EB299DDA-1212-4194-B2C0-33F652D417A0}"/>
              </a:ext>
            </a:extLst>
          </p:cNvPr>
          <p:cNvSpPr>
            <a:spLocks noGrp="1"/>
          </p:cNvSpPr>
          <p:nvPr>
            <p:ph type="sldNum" sz="quarter" idx="12"/>
          </p:nvPr>
        </p:nvSpPr>
        <p:spPr/>
        <p:txBody>
          <a:bodyPr/>
          <a:lstStyle/>
          <a:p>
            <a:fld id="{48F63A3B-78C7-47BE-AE5E-E10140E04643}" type="slidenum">
              <a:rPr lang="en-US" smtClean="0"/>
              <a:t>3</a:t>
            </a:fld>
            <a:endParaRPr lang="en-US"/>
          </a:p>
        </p:txBody>
      </p:sp>
      <p:sp>
        <p:nvSpPr>
          <p:cNvPr id="15" name="Title 1">
            <a:extLst>
              <a:ext uri="{FF2B5EF4-FFF2-40B4-BE49-F238E27FC236}">
                <a16:creationId xmlns:a16="http://schemas.microsoft.com/office/drawing/2014/main" id="{047B39E9-7DBE-4E92-94C5-12D47005261C}"/>
              </a:ext>
            </a:extLst>
          </p:cNvPr>
          <p:cNvSpPr>
            <a:spLocks noGrp="1"/>
          </p:cNvSpPr>
          <p:nvPr>
            <p:ph type="title"/>
          </p:nvPr>
        </p:nvSpPr>
        <p:spPr>
          <a:xfrm>
            <a:off x="838200" y="18255"/>
            <a:ext cx="10515600" cy="1325563"/>
          </a:xfrm>
        </p:spPr>
        <p:txBody>
          <a:bodyPr/>
          <a:lstStyle/>
          <a:p>
            <a:r>
              <a:rPr lang="en-US" sz="4400" dirty="0">
                <a:solidFill>
                  <a:srgbClr val="FF6600"/>
                </a:solidFill>
                <a:effectLst>
                  <a:outerShdw blurRad="38100" dist="38100" dir="2700000" algn="tl">
                    <a:srgbClr val="000000">
                      <a:alpha val="43137"/>
                    </a:srgbClr>
                  </a:outerShdw>
                </a:effectLst>
                <a:latin typeface="Avenir LT Std 65 Medium" panose="020B0803020203020204" pitchFamily="34" charset="0"/>
              </a:rPr>
              <a:t>Executive Summary</a:t>
            </a:r>
            <a:endParaRPr lang="en-US" dirty="0">
              <a:effectLst>
                <a:outerShdw blurRad="38100" dist="38100" dir="2700000" algn="tl">
                  <a:srgbClr val="000000">
                    <a:alpha val="43137"/>
                  </a:srgbClr>
                </a:outerShdw>
              </a:effectLst>
              <a:latin typeface="Avenir LT Std 45 Book" panose="020B0502020203020204" pitchFamily="34" charset="0"/>
            </a:endParaRPr>
          </a:p>
        </p:txBody>
      </p:sp>
      <p:sp>
        <p:nvSpPr>
          <p:cNvPr id="16" name="Content Placeholder 2">
            <a:extLst>
              <a:ext uri="{FF2B5EF4-FFF2-40B4-BE49-F238E27FC236}">
                <a16:creationId xmlns:a16="http://schemas.microsoft.com/office/drawing/2014/main" id="{5C5A3FB7-FD25-4C7D-9E51-1F81F44646E8}"/>
              </a:ext>
            </a:extLst>
          </p:cNvPr>
          <p:cNvSpPr>
            <a:spLocks noGrp="1"/>
          </p:cNvSpPr>
          <p:nvPr>
            <p:ph idx="1"/>
          </p:nvPr>
        </p:nvSpPr>
        <p:spPr>
          <a:xfrm>
            <a:off x="838200" y="1343818"/>
            <a:ext cx="10515600" cy="5012532"/>
          </a:xfrm>
        </p:spPr>
        <p:txBody>
          <a:bodyPr>
            <a:normAutofit fontScale="92500" lnSpcReduction="10000"/>
          </a:bodyPr>
          <a:lstStyle/>
          <a:p>
            <a:pPr algn="just">
              <a:lnSpc>
                <a:spcPct val="120000"/>
              </a:lnSpc>
              <a:buFont typeface="Wingdings" panose="05000000000000000000" pitchFamily="2" charset="2"/>
              <a:buChar char="q"/>
            </a:pPr>
            <a:r>
              <a:rPr lang="en-US" sz="1700" dirty="0">
                <a:solidFill>
                  <a:schemeClr val="bg1"/>
                </a:solidFill>
                <a:latin typeface="Avenir LT Std 65 Medium" panose="020B0803020203020204" pitchFamily="34" charset="0"/>
              </a:rPr>
              <a:t> This report was commissioned to summarize my findings to the client, </a:t>
            </a:r>
            <a:r>
              <a:rPr lang="en-US" sz="1700" b="1" dirty="0">
                <a:solidFill>
                  <a:srgbClr val="FF6600"/>
                </a:solidFill>
                <a:latin typeface="Avenir LT Std 65 Medium" panose="020B0803020203020204" pitchFamily="34" charset="0"/>
              </a:rPr>
              <a:t>XYZ company</a:t>
            </a:r>
            <a:r>
              <a:rPr lang="en-US" sz="1700" dirty="0">
                <a:solidFill>
                  <a:schemeClr val="bg1"/>
                </a:solidFill>
                <a:latin typeface="Avenir LT Std 65 Medium" panose="020B0803020203020204" pitchFamily="34" charset="0"/>
              </a:rPr>
              <a:t>, for the best Cab company to invest in. </a:t>
            </a:r>
          </a:p>
          <a:p>
            <a:pPr algn="just">
              <a:lnSpc>
                <a:spcPct val="120000"/>
              </a:lnSpc>
              <a:buFont typeface="Wingdings" panose="05000000000000000000" pitchFamily="2" charset="2"/>
              <a:buChar char="q"/>
            </a:pPr>
            <a:r>
              <a:rPr lang="en-US" sz="1700" dirty="0">
                <a:solidFill>
                  <a:schemeClr val="bg1"/>
                </a:solidFill>
                <a:latin typeface="Avenir LT Std 65 Medium" panose="020B0803020203020204" pitchFamily="34" charset="0"/>
              </a:rPr>
              <a:t> This report focuses on two Cab companies - </a:t>
            </a:r>
            <a:r>
              <a:rPr lang="en-US" sz="1700" b="1" dirty="0">
                <a:solidFill>
                  <a:srgbClr val="FFC000"/>
                </a:solidFill>
                <a:latin typeface="Avenir LT Std 65 Medium" panose="020B0803020203020204" pitchFamily="34" charset="0"/>
              </a:rPr>
              <a:t>Yellow Cab </a:t>
            </a:r>
            <a:r>
              <a:rPr lang="en-US" sz="1700" dirty="0">
                <a:solidFill>
                  <a:schemeClr val="bg1"/>
                </a:solidFill>
                <a:latin typeface="Avenir LT Std 65 Medium" panose="020B0803020203020204" pitchFamily="34" charset="0"/>
              </a:rPr>
              <a:t>and </a:t>
            </a:r>
            <a:r>
              <a:rPr lang="en-US" sz="1700" b="1" dirty="0">
                <a:solidFill>
                  <a:srgbClr val="FF0066"/>
                </a:solidFill>
                <a:latin typeface="Avenir LT Std 65 Medium" panose="020B0803020203020204" pitchFamily="34" charset="0"/>
              </a:rPr>
              <a:t>Pink Cab</a:t>
            </a:r>
            <a:r>
              <a:rPr lang="en-US" sz="1700" dirty="0">
                <a:solidFill>
                  <a:schemeClr val="bg1"/>
                </a:solidFill>
                <a:latin typeface="Avenir LT Std 65 Medium" panose="020B0803020203020204" pitchFamily="34" charset="0"/>
              </a:rPr>
              <a:t>. </a:t>
            </a:r>
          </a:p>
          <a:p>
            <a:pPr algn="just">
              <a:lnSpc>
                <a:spcPct val="120000"/>
              </a:lnSpc>
              <a:buFont typeface="Wingdings" panose="05000000000000000000" pitchFamily="2" charset="2"/>
              <a:buChar char="q"/>
            </a:pPr>
            <a:r>
              <a:rPr lang="en-US" sz="1700" dirty="0">
                <a:solidFill>
                  <a:schemeClr val="bg1"/>
                </a:solidFill>
                <a:latin typeface="Avenir LT Std 65 Medium" panose="020B0803020203020204" pitchFamily="34" charset="0"/>
              </a:rPr>
              <a:t> An extensive </a:t>
            </a:r>
            <a:r>
              <a:rPr lang="en-US" sz="1700" b="1" dirty="0">
                <a:solidFill>
                  <a:schemeClr val="bg1"/>
                </a:solidFill>
                <a:latin typeface="Avenir LT Std 65 Medium" panose="020B0803020203020204" pitchFamily="34" charset="0"/>
              </a:rPr>
              <a:t>Exploratory Data Analysis </a:t>
            </a:r>
            <a:r>
              <a:rPr lang="en-US" sz="1700" dirty="0">
                <a:solidFill>
                  <a:schemeClr val="bg1"/>
                </a:solidFill>
                <a:latin typeface="Avenir LT Std 65 Medium" panose="020B0803020203020204" pitchFamily="34" charset="0"/>
              </a:rPr>
              <a:t>supported with </a:t>
            </a:r>
            <a:r>
              <a:rPr lang="en-US" sz="1700" b="1" dirty="0">
                <a:solidFill>
                  <a:schemeClr val="bg1"/>
                </a:solidFill>
                <a:latin typeface="Avenir LT Std 65 Medium" panose="020B0803020203020204" pitchFamily="34" charset="0"/>
              </a:rPr>
              <a:t>Hypothesis Testing </a:t>
            </a:r>
            <a:r>
              <a:rPr lang="en-US" sz="1700" dirty="0">
                <a:solidFill>
                  <a:schemeClr val="bg1"/>
                </a:solidFill>
                <a:latin typeface="Avenir LT Std 65 Medium" panose="020B0803020203020204" pitchFamily="34" charset="0"/>
              </a:rPr>
              <a:t>and </a:t>
            </a:r>
            <a:r>
              <a:rPr lang="en-US" sz="1700" b="1" dirty="0">
                <a:solidFill>
                  <a:schemeClr val="bg1"/>
                </a:solidFill>
                <a:latin typeface="Avenir LT Std 65 Medium" panose="020B0803020203020204" pitchFamily="34" charset="0"/>
              </a:rPr>
              <a:t>Forecasting</a:t>
            </a:r>
            <a:r>
              <a:rPr lang="en-US" sz="1700" dirty="0">
                <a:solidFill>
                  <a:schemeClr val="bg1"/>
                </a:solidFill>
                <a:latin typeface="Avenir LT Std 65 Medium" panose="020B0803020203020204" pitchFamily="34" charset="0"/>
              </a:rPr>
              <a:t> methodologies were utilized for this study.</a:t>
            </a:r>
          </a:p>
          <a:p>
            <a:pPr marL="0" indent="0" algn="just">
              <a:buNone/>
            </a:pPr>
            <a:endParaRPr lang="en-US" sz="1600" dirty="0">
              <a:latin typeface="Avenir LT Std 65 Medium" panose="020B0803020203020204" pitchFamily="34" charset="0"/>
            </a:endParaRPr>
          </a:p>
          <a:p>
            <a:pPr marL="0" indent="0" algn="just">
              <a:buNone/>
            </a:pPr>
            <a:r>
              <a:rPr lang="en-US" b="1" dirty="0">
                <a:solidFill>
                  <a:srgbClr val="FF6600"/>
                </a:solidFill>
                <a:effectLst>
                  <a:outerShdw blurRad="38100" dist="38100" dir="2700000" algn="tl">
                    <a:srgbClr val="000000">
                      <a:alpha val="43137"/>
                    </a:srgbClr>
                  </a:outerShdw>
                </a:effectLst>
                <a:latin typeface="Avenir LT Std 65 Medium" panose="020B0803020203020204" pitchFamily="34" charset="0"/>
              </a:rPr>
              <a:t>Recommendation</a:t>
            </a:r>
            <a:r>
              <a:rPr lang="en-US" sz="1600" b="1" dirty="0">
                <a:solidFill>
                  <a:srgbClr val="FF6600"/>
                </a:solidFill>
                <a:latin typeface="Avenir LT Std 65 Medium" panose="020B0803020203020204" pitchFamily="34" charset="0"/>
              </a:rPr>
              <a:t>:</a:t>
            </a:r>
            <a:endParaRPr lang="en-US" sz="1600" b="1" dirty="0">
              <a:latin typeface="Avenir LT Std 65 Medium" panose="020B0803020203020204" pitchFamily="34" charset="0"/>
            </a:endParaRPr>
          </a:p>
          <a:p>
            <a:pPr marL="0" indent="0" algn="just">
              <a:buNone/>
            </a:pPr>
            <a:r>
              <a:rPr lang="en-US" sz="1600" dirty="0">
                <a:solidFill>
                  <a:schemeClr val="bg1"/>
                </a:solidFill>
                <a:latin typeface="Avenir LT Std 65 Medium" panose="020B0803020203020204" pitchFamily="34" charset="0"/>
              </a:rPr>
              <a:t>According to the data and two-year forecasts, </a:t>
            </a:r>
            <a:r>
              <a:rPr lang="en-US" sz="1600" b="1" dirty="0">
                <a:solidFill>
                  <a:srgbClr val="FFC000"/>
                </a:solidFill>
                <a:latin typeface="Avenir LT Std 65 Medium" panose="020B0803020203020204" pitchFamily="34" charset="0"/>
              </a:rPr>
              <a:t>Yellow Cab</a:t>
            </a:r>
            <a:r>
              <a:rPr lang="en-US" sz="1600" b="1" dirty="0">
                <a:solidFill>
                  <a:schemeClr val="bg1"/>
                </a:solidFill>
                <a:latin typeface="Avenir LT Std 65 Medium" panose="020B0803020203020204" pitchFamily="34" charset="0"/>
              </a:rPr>
              <a:t> </a:t>
            </a:r>
            <a:r>
              <a:rPr lang="en-US" sz="1600" dirty="0">
                <a:solidFill>
                  <a:schemeClr val="bg1"/>
                </a:solidFill>
                <a:latin typeface="Avenir LT Std 65 Medium" panose="020B0803020203020204" pitchFamily="34" charset="0"/>
              </a:rPr>
              <a:t>has been identified to perform better in terms of:</a:t>
            </a:r>
          </a:p>
          <a:p>
            <a:pPr marL="0" indent="0" algn="just">
              <a:buNone/>
            </a:pPr>
            <a:endParaRPr lang="en-US" sz="1600" dirty="0">
              <a:solidFill>
                <a:schemeClr val="bg1"/>
              </a:solidFill>
              <a:latin typeface="Avenir LT Std 65 Medium" panose="020B0803020203020204" pitchFamily="34" charset="0"/>
            </a:endParaRPr>
          </a:p>
          <a:p>
            <a:pPr algn="just">
              <a:lnSpc>
                <a:spcPct val="160000"/>
              </a:lnSpc>
              <a:buFont typeface="Wingdings" panose="05000000000000000000" pitchFamily="2" charset="2"/>
              <a:buChar char="ü"/>
            </a:pPr>
            <a:r>
              <a:rPr lang="en-US" sz="1500" dirty="0">
                <a:solidFill>
                  <a:schemeClr val="bg1"/>
                </a:solidFill>
                <a:latin typeface="Avenir LT Std 65 Medium" panose="020B0803020203020204" pitchFamily="34" charset="0"/>
              </a:rPr>
              <a:t>            High daily number of trips on any given day </a:t>
            </a:r>
          </a:p>
          <a:p>
            <a:pPr algn="just">
              <a:lnSpc>
                <a:spcPct val="160000"/>
              </a:lnSpc>
              <a:buFont typeface="Wingdings" panose="05000000000000000000" pitchFamily="2" charset="2"/>
              <a:buChar char="ü"/>
            </a:pPr>
            <a:r>
              <a:rPr lang="en-US" sz="1500" dirty="0">
                <a:solidFill>
                  <a:schemeClr val="bg1"/>
                </a:solidFill>
                <a:latin typeface="Avenir LT Std 65 Medium" panose="020B0803020203020204" pitchFamily="34" charset="0"/>
              </a:rPr>
              <a:t>            Higher Market share on most Cities </a:t>
            </a:r>
          </a:p>
          <a:p>
            <a:pPr algn="just">
              <a:lnSpc>
                <a:spcPct val="160000"/>
              </a:lnSpc>
              <a:buFont typeface="Wingdings" panose="05000000000000000000" pitchFamily="2" charset="2"/>
              <a:buChar char="ü"/>
            </a:pPr>
            <a:r>
              <a:rPr lang="en-US" sz="1500" dirty="0">
                <a:solidFill>
                  <a:schemeClr val="bg1"/>
                </a:solidFill>
                <a:latin typeface="Avenir LT Std 65 Medium" panose="020B0803020203020204" pitchFamily="34" charset="0"/>
              </a:rPr>
              <a:t>            Better Customer Retention</a:t>
            </a:r>
          </a:p>
          <a:p>
            <a:pPr algn="just">
              <a:lnSpc>
                <a:spcPct val="160000"/>
              </a:lnSpc>
              <a:buFont typeface="Wingdings" panose="05000000000000000000" pitchFamily="2" charset="2"/>
              <a:buChar char="ü"/>
            </a:pPr>
            <a:r>
              <a:rPr lang="en-US" sz="1500" dirty="0">
                <a:solidFill>
                  <a:schemeClr val="bg1"/>
                </a:solidFill>
                <a:latin typeface="Avenir LT Std 65 Medium" panose="020B0803020203020204" pitchFamily="34" charset="0"/>
              </a:rPr>
              <a:t>            Higher Profitability</a:t>
            </a:r>
          </a:p>
          <a:p>
            <a:pPr algn="just">
              <a:buFont typeface="Wingdings" panose="05000000000000000000" pitchFamily="2" charset="2"/>
              <a:buChar char="ü"/>
            </a:pPr>
            <a:endParaRPr lang="en-US" sz="1600" dirty="0">
              <a:latin typeface="Avenir LT Std 65 Medium" panose="020B0803020203020204" pitchFamily="34" charset="0"/>
            </a:endParaRPr>
          </a:p>
          <a:p>
            <a:pPr algn="just"/>
            <a:endParaRPr lang="en-US" sz="1600" dirty="0">
              <a:latin typeface="Avenir LT Std 65 Medium" panose="020B0803020203020204" pitchFamily="34" charset="0"/>
            </a:endParaRPr>
          </a:p>
          <a:p>
            <a:pPr algn="just"/>
            <a:endParaRPr lang="en-US" sz="1600" dirty="0">
              <a:latin typeface="Avenir LT Std 65 Medium" panose="020B0803020203020204" pitchFamily="34" charset="0"/>
            </a:endParaRPr>
          </a:p>
          <a:p>
            <a:pPr algn="just"/>
            <a:endParaRPr lang="en-US" sz="1600" dirty="0">
              <a:latin typeface="Avenir LT Std 65 Medium" panose="020B0803020203020204" pitchFamily="34" charset="0"/>
            </a:endParaRPr>
          </a:p>
          <a:p>
            <a:pPr algn="just"/>
            <a:endParaRPr lang="en-US" sz="1600" dirty="0">
              <a:latin typeface="Avenir LT Std 65 Medium" panose="020B0803020203020204" pitchFamily="34" charset="0"/>
            </a:endParaRPr>
          </a:p>
        </p:txBody>
      </p:sp>
      <p:pic>
        <p:nvPicPr>
          <p:cNvPr id="17" name="Graphic 16" descr="Linear Graph with solid fill">
            <a:extLst>
              <a:ext uri="{FF2B5EF4-FFF2-40B4-BE49-F238E27FC236}">
                <a16:creationId xmlns:a16="http://schemas.microsoft.com/office/drawing/2014/main" id="{4BEF67B8-030F-4835-A831-B860E4016F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51353" y="4409978"/>
            <a:ext cx="403274" cy="403274"/>
          </a:xfrm>
          <a:prstGeom prst="rect">
            <a:avLst/>
          </a:prstGeom>
        </p:spPr>
      </p:pic>
      <p:pic>
        <p:nvPicPr>
          <p:cNvPr id="18" name="Graphic 17" descr="Rating 3 Star with solid fill">
            <a:extLst>
              <a:ext uri="{FF2B5EF4-FFF2-40B4-BE49-F238E27FC236}">
                <a16:creationId xmlns:a16="http://schemas.microsoft.com/office/drawing/2014/main" id="{A3327EAE-449A-4581-9C95-1BD9D93380B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292" y="5225161"/>
            <a:ext cx="614290" cy="614290"/>
          </a:xfrm>
          <a:prstGeom prst="rect">
            <a:avLst/>
          </a:prstGeom>
        </p:spPr>
      </p:pic>
      <p:pic>
        <p:nvPicPr>
          <p:cNvPr id="19" name="Graphic 18" descr="Money with solid fill">
            <a:extLst>
              <a:ext uri="{FF2B5EF4-FFF2-40B4-BE49-F238E27FC236}">
                <a16:creationId xmlns:a16="http://schemas.microsoft.com/office/drawing/2014/main" id="{4B2800DC-DF5C-4661-B29C-C655F9DE89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30837" y="5736789"/>
            <a:ext cx="457200" cy="457200"/>
          </a:xfrm>
          <a:prstGeom prst="rect">
            <a:avLst/>
          </a:prstGeom>
        </p:spPr>
      </p:pic>
      <p:pic>
        <p:nvPicPr>
          <p:cNvPr id="20" name="Graphic 19" descr="Pie chart with solid fill">
            <a:extLst>
              <a:ext uri="{FF2B5EF4-FFF2-40B4-BE49-F238E27FC236}">
                <a16:creationId xmlns:a16="http://schemas.microsoft.com/office/drawing/2014/main" id="{EC7C444D-24E6-48C7-98BC-5C29256FF6A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51352" y="4863997"/>
            <a:ext cx="403275" cy="403275"/>
          </a:xfrm>
          <a:prstGeom prst="rect">
            <a:avLst/>
          </a:prstGeom>
        </p:spPr>
      </p:pic>
      <p:pic>
        <p:nvPicPr>
          <p:cNvPr id="22" name="Picture 21">
            <a:extLst>
              <a:ext uri="{FF2B5EF4-FFF2-40B4-BE49-F238E27FC236}">
                <a16:creationId xmlns:a16="http://schemas.microsoft.com/office/drawing/2014/main" id="{068F4455-62C5-4CFE-8D8E-6DEA8ABF885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Tree>
    <p:extLst>
      <p:ext uri="{BB962C8B-B14F-4D97-AF65-F5344CB8AC3E}">
        <p14:creationId xmlns:p14="http://schemas.microsoft.com/office/powerpoint/2010/main" val="11402169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880FDB-4228-4C79-8947-024B80A6705A}"/>
              </a:ext>
            </a:extLst>
          </p:cNvPr>
          <p:cNvSpPr>
            <a:spLocks noGrp="1"/>
          </p:cNvSpPr>
          <p:nvPr>
            <p:ph idx="1"/>
          </p:nvPr>
        </p:nvSpPr>
        <p:spPr>
          <a:xfrm>
            <a:off x="838200" y="1213700"/>
            <a:ext cx="3720548" cy="5389011"/>
          </a:xfrm>
        </p:spPr>
        <p:txBody>
          <a:bodyPr>
            <a:normAutofit fontScale="92500" lnSpcReduction="10000"/>
          </a:bodyPr>
          <a:lstStyle/>
          <a:p>
            <a:pPr>
              <a:buFont typeface="Wingdings" panose="05000000000000000000" pitchFamily="2" charset="2"/>
              <a:buChar char="Ø"/>
            </a:pPr>
            <a:r>
              <a:rPr lang="en-US" sz="2400" dirty="0">
                <a:solidFill>
                  <a:srgbClr val="FFC000"/>
                </a:solidFill>
                <a:latin typeface="Avenir Next LT Pro Demi" panose="020B0704020202020204" pitchFamily="34" charset="0"/>
              </a:rPr>
              <a:t>Yellow Cab</a:t>
            </a:r>
            <a:r>
              <a:rPr lang="en-US" sz="2400" dirty="0">
                <a:latin typeface="Avenir Next LT Pro Demi" panose="020B0704020202020204" pitchFamily="34" charset="0"/>
              </a:rPr>
              <a:t> has the highest loyal customers in New York, Boston, Chicago, Los Angeles and Washington.</a:t>
            </a:r>
          </a:p>
          <a:p>
            <a:pPr>
              <a:buFont typeface="Wingdings" panose="05000000000000000000" pitchFamily="2" charset="2"/>
              <a:buChar char="Ø"/>
            </a:pPr>
            <a:endParaRPr lang="en-US" sz="2400" dirty="0">
              <a:latin typeface="Avenir Next LT Pro Demi" panose="020B0704020202020204" pitchFamily="34" charset="0"/>
            </a:endParaRPr>
          </a:p>
          <a:p>
            <a:pPr>
              <a:buFont typeface="Wingdings" panose="05000000000000000000" pitchFamily="2" charset="2"/>
              <a:buChar char="Ø"/>
            </a:pPr>
            <a:r>
              <a:rPr lang="en-US" sz="2400" dirty="0">
                <a:latin typeface="Avenir Next LT Pro Demi" panose="020B0704020202020204" pitchFamily="34" charset="0"/>
              </a:rPr>
              <a:t>Although lower than its rival, </a:t>
            </a:r>
            <a:r>
              <a:rPr lang="en-US" sz="2400" dirty="0">
                <a:solidFill>
                  <a:srgbClr val="FF0066"/>
                </a:solidFill>
                <a:latin typeface="Avenir Next LT Pro Demi" panose="020B0704020202020204" pitchFamily="34" charset="0"/>
              </a:rPr>
              <a:t>Pink Cab</a:t>
            </a:r>
            <a:r>
              <a:rPr lang="en-US" sz="2400" dirty="0">
                <a:latin typeface="Avenir Next LT Pro Demi" panose="020B0704020202020204" pitchFamily="34" charset="0"/>
              </a:rPr>
              <a:t> has significant loyal customers in Los Angeles, followed by New York.</a:t>
            </a:r>
          </a:p>
          <a:p>
            <a:pPr>
              <a:buFont typeface="Wingdings" panose="05000000000000000000" pitchFamily="2" charset="2"/>
              <a:buChar char="Ø"/>
            </a:pPr>
            <a:endParaRPr lang="en-US" sz="2400" dirty="0">
              <a:latin typeface="Avenir Next LT Pro Demi" panose="020B0704020202020204" pitchFamily="34" charset="0"/>
            </a:endParaRPr>
          </a:p>
          <a:p>
            <a:pPr>
              <a:buFont typeface="Wingdings" panose="05000000000000000000" pitchFamily="2" charset="2"/>
              <a:buChar char="Ø"/>
            </a:pPr>
            <a:r>
              <a:rPr lang="en-US" sz="2400" dirty="0">
                <a:latin typeface="Avenir Next LT Pro Demi" panose="020B0704020202020204" pitchFamily="34" charset="0"/>
              </a:rPr>
              <a:t>Only in San Diego, </a:t>
            </a:r>
            <a:r>
              <a:rPr lang="en-US" sz="2400" dirty="0">
                <a:solidFill>
                  <a:srgbClr val="FF0066"/>
                </a:solidFill>
                <a:latin typeface="Avenir Next LT Pro Demi" panose="020B0704020202020204" pitchFamily="34" charset="0"/>
              </a:rPr>
              <a:t>Pink Cab</a:t>
            </a:r>
            <a:r>
              <a:rPr lang="en-US" sz="2400" dirty="0">
                <a:latin typeface="Avenir Next LT Pro Demi" panose="020B0704020202020204" pitchFamily="34" charset="0"/>
              </a:rPr>
              <a:t> has comparatively higher loyal customers compared to its rival, at about 30%.</a:t>
            </a:r>
          </a:p>
        </p:txBody>
      </p:sp>
      <p:sp>
        <p:nvSpPr>
          <p:cNvPr id="4" name="Slide Number Placeholder 3">
            <a:extLst>
              <a:ext uri="{FF2B5EF4-FFF2-40B4-BE49-F238E27FC236}">
                <a16:creationId xmlns:a16="http://schemas.microsoft.com/office/drawing/2014/main" id="{47AF7462-92A8-45C4-842B-25B51DE4202D}"/>
              </a:ext>
            </a:extLst>
          </p:cNvPr>
          <p:cNvSpPr>
            <a:spLocks noGrp="1"/>
          </p:cNvSpPr>
          <p:nvPr>
            <p:ph type="sldNum" sz="quarter" idx="12"/>
          </p:nvPr>
        </p:nvSpPr>
        <p:spPr/>
        <p:txBody>
          <a:bodyPr/>
          <a:lstStyle/>
          <a:p>
            <a:fld id="{48F63A3B-78C7-47BE-AE5E-E10140E04643}" type="slidenum">
              <a:rPr lang="en-US" smtClean="0"/>
              <a:t>30</a:t>
            </a:fld>
            <a:endParaRPr lang="en-US"/>
          </a:p>
        </p:txBody>
      </p:sp>
      <p:pic>
        <p:nvPicPr>
          <p:cNvPr id="5" name="Picture 4">
            <a:extLst>
              <a:ext uri="{FF2B5EF4-FFF2-40B4-BE49-F238E27FC236}">
                <a16:creationId xmlns:a16="http://schemas.microsoft.com/office/drawing/2014/main" id="{C913BC1F-547D-4D5F-8AAB-5AAAF3EA09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
        <p:nvSpPr>
          <p:cNvPr id="6" name="Title 1">
            <a:extLst>
              <a:ext uri="{FF2B5EF4-FFF2-40B4-BE49-F238E27FC236}">
                <a16:creationId xmlns:a16="http://schemas.microsoft.com/office/drawing/2014/main" id="{40AEA4DD-83F2-481A-8BCB-FAA85994B6BD}"/>
              </a:ext>
            </a:extLst>
          </p:cNvPr>
          <p:cNvSpPr>
            <a:spLocks noGrp="1"/>
          </p:cNvSpPr>
          <p:nvPr>
            <p:ph type="title"/>
          </p:nvPr>
        </p:nvSpPr>
        <p:spPr>
          <a:xfrm>
            <a:off x="802949" y="33023"/>
            <a:ext cx="10515600" cy="1325563"/>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Loyal Customers by City</a:t>
            </a:r>
            <a:endParaRPr lang="en-US" dirty="0">
              <a:effectLst>
                <a:outerShdw blurRad="38100" dist="38100" dir="2700000" algn="tl">
                  <a:srgbClr val="000000">
                    <a:alpha val="43137"/>
                  </a:srgbClr>
                </a:outerShdw>
              </a:effectLst>
            </a:endParaRPr>
          </a:p>
        </p:txBody>
      </p:sp>
      <p:pic>
        <p:nvPicPr>
          <p:cNvPr id="12" name="Picture 11" descr="Chart, bar chart&#10;&#10;Description automatically generated">
            <a:extLst>
              <a:ext uri="{FF2B5EF4-FFF2-40B4-BE49-F238E27FC236}">
                <a16:creationId xmlns:a16="http://schemas.microsoft.com/office/drawing/2014/main" id="{BD78887D-BEEB-40E7-818C-919984F458F5}"/>
              </a:ext>
            </a:extLst>
          </p:cNvPr>
          <p:cNvPicPr>
            <a:picLocks noChangeAspect="1"/>
          </p:cNvPicPr>
          <p:nvPr/>
        </p:nvPicPr>
        <p:blipFill>
          <a:blip r:embed="rId3"/>
          <a:stretch>
            <a:fillRect/>
          </a:stretch>
        </p:blipFill>
        <p:spPr>
          <a:xfrm>
            <a:off x="7050382" y="1270740"/>
            <a:ext cx="2090305" cy="2598895"/>
          </a:xfrm>
          <a:prstGeom prst="rect">
            <a:avLst/>
          </a:prstGeom>
          <a:ln>
            <a:solidFill>
              <a:schemeClr val="tx1"/>
            </a:solidFill>
          </a:ln>
        </p:spPr>
      </p:pic>
      <p:pic>
        <p:nvPicPr>
          <p:cNvPr id="14" name="Picture 13" descr="Chart, bar chart&#10;&#10;Description automatically generated">
            <a:extLst>
              <a:ext uri="{FF2B5EF4-FFF2-40B4-BE49-F238E27FC236}">
                <a16:creationId xmlns:a16="http://schemas.microsoft.com/office/drawing/2014/main" id="{157957AD-A23D-4079-8804-110407A640A2}"/>
              </a:ext>
            </a:extLst>
          </p:cNvPr>
          <p:cNvPicPr>
            <a:picLocks noChangeAspect="1"/>
          </p:cNvPicPr>
          <p:nvPr/>
        </p:nvPicPr>
        <p:blipFill>
          <a:blip r:embed="rId4"/>
          <a:stretch>
            <a:fillRect/>
          </a:stretch>
        </p:blipFill>
        <p:spPr>
          <a:xfrm>
            <a:off x="9275329" y="1270740"/>
            <a:ext cx="2090305" cy="2607807"/>
          </a:xfrm>
          <a:prstGeom prst="rect">
            <a:avLst/>
          </a:prstGeom>
          <a:ln>
            <a:solidFill>
              <a:schemeClr val="tx1"/>
            </a:solidFill>
          </a:ln>
        </p:spPr>
      </p:pic>
      <p:pic>
        <p:nvPicPr>
          <p:cNvPr id="16" name="Picture 15" descr="Chart, bar chart&#10;&#10;Description automatically generated">
            <a:extLst>
              <a:ext uri="{FF2B5EF4-FFF2-40B4-BE49-F238E27FC236}">
                <a16:creationId xmlns:a16="http://schemas.microsoft.com/office/drawing/2014/main" id="{005B3825-52BA-4322-B672-FAE2C9DBD7CB}"/>
              </a:ext>
            </a:extLst>
          </p:cNvPr>
          <p:cNvPicPr>
            <a:picLocks noChangeAspect="1"/>
          </p:cNvPicPr>
          <p:nvPr/>
        </p:nvPicPr>
        <p:blipFill>
          <a:blip r:embed="rId5"/>
          <a:stretch>
            <a:fillRect/>
          </a:stretch>
        </p:blipFill>
        <p:spPr>
          <a:xfrm>
            <a:off x="7050382" y="4003817"/>
            <a:ext cx="2090305" cy="2598895"/>
          </a:xfrm>
          <a:prstGeom prst="rect">
            <a:avLst/>
          </a:prstGeom>
          <a:ln>
            <a:solidFill>
              <a:schemeClr val="tx1"/>
            </a:solidFill>
          </a:ln>
        </p:spPr>
      </p:pic>
      <p:pic>
        <p:nvPicPr>
          <p:cNvPr id="20" name="Picture 19" descr="Chart, bar chart&#10;&#10;Description automatically generated">
            <a:extLst>
              <a:ext uri="{FF2B5EF4-FFF2-40B4-BE49-F238E27FC236}">
                <a16:creationId xmlns:a16="http://schemas.microsoft.com/office/drawing/2014/main" id="{B1E1362B-C8A8-4D70-953E-19D4D7B166E9}"/>
              </a:ext>
            </a:extLst>
          </p:cNvPr>
          <p:cNvPicPr>
            <a:picLocks noChangeAspect="1"/>
          </p:cNvPicPr>
          <p:nvPr/>
        </p:nvPicPr>
        <p:blipFill>
          <a:blip r:embed="rId6"/>
          <a:stretch>
            <a:fillRect/>
          </a:stretch>
        </p:blipFill>
        <p:spPr>
          <a:xfrm>
            <a:off x="9275329" y="4001294"/>
            <a:ext cx="2069023" cy="2593848"/>
          </a:xfrm>
          <a:prstGeom prst="rect">
            <a:avLst/>
          </a:prstGeom>
          <a:ln>
            <a:solidFill>
              <a:schemeClr val="tx1"/>
            </a:solidFill>
          </a:ln>
        </p:spPr>
      </p:pic>
      <p:pic>
        <p:nvPicPr>
          <p:cNvPr id="22" name="Picture 21">
            <a:extLst>
              <a:ext uri="{FF2B5EF4-FFF2-40B4-BE49-F238E27FC236}">
                <a16:creationId xmlns:a16="http://schemas.microsoft.com/office/drawing/2014/main" id="{F218CF2F-6EF4-42B2-B889-1E7EBD8D5075}"/>
              </a:ext>
            </a:extLst>
          </p:cNvPr>
          <p:cNvPicPr>
            <a:picLocks noChangeAspect="1"/>
          </p:cNvPicPr>
          <p:nvPr/>
        </p:nvPicPr>
        <p:blipFill>
          <a:blip r:embed="rId7"/>
          <a:stretch>
            <a:fillRect/>
          </a:stretch>
        </p:blipFill>
        <p:spPr>
          <a:xfrm>
            <a:off x="10621353" y="848576"/>
            <a:ext cx="767698" cy="365125"/>
          </a:xfrm>
          <a:prstGeom prst="rect">
            <a:avLst/>
          </a:prstGeom>
        </p:spPr>
      </p:pic>
      <p:pic>
        <p:nvPicPr>
          <p:cNvPr id="24" name="Picture 23" descr="Chart, bar chart&#10;&#10;Description automatically generated">
            <a:extLst>
              <a:ext uri="{FF2B5EF4-FFF2-40B4-BE49-F238E27FC236}">
                <a16:creationId xmlns:a16="http://schemas.microsoft.com/office/drawing/2014/main" id="{3855DA00-3D26-40BD-B951-1D17AC1A99B3}"/>
              </a:ext>
            </a:extLst>
          </p:cNvPr>
          <p:cNvPicPr>
            <a:picLocks noChangeAspect="1"/>
          </p:cNvPicPr>
          <p:nvPr/>
        </p:nvPicPr>
        <p:blipFill>
          <a:blip r:embed="rId8"/>
          <a:stretch>
            <a:fillRect/>
          </a:stretch>
        </p:blipFill>
        <p:spPr>
          <a:xfrm>
            <a:off x="4825435" y="1244439"/>
            <a:ext cx="2090305" cy="2634108"/>
          </a:xfrm>
          <a:prstGeom prst="rect">
            <a:avLst/>
          </a:prstGeom>
          <a:ln>
            <a:solidFill>
              <a:schemeClr val="tx1"/>
            </a:solidFill>
          </a:ln>
        </p:spPr>
      </p:pic>
      <p:pic>
        <p:nvPicPr>
          <p:cNvPr id="26" name="Picture 25" descr="Chart, bar chart&#10;&#10;Description automatically generated">
            <a:extLst>
              <a:ext uri="{FF2B5EF4-FFF2-40B4-BE49-F238E27FC236}">
                <a16:creationId xmlns:a16="http://schemas.microsoft.com/office/drawing/2014/main" id="{F808CE5E-368A-4A22-931A-F83AA700A358}"/>
              </a:ext>
            </a:extLst>
          </p:cNvPr>
          <p:cNvPicPr>
            <a:picLocks noChangeAspect="1"/>
          </p:cNvPicPr>
          <p:nvPr/>
        </p:nvPicPr>
        <p:blipFill>
          <a:blip r:embed="rId9"/>
          <a:stretch>
            <a:fillRect/>
          </a:stretch>
        </p:blipFill>
        <p:spPr>
          <a:xfrm>
            <a:off x="4825434" y="3998510"/>
            <a:ext cx="2090305" cy="2634107"/>
          </a:xfrm>
          <a:prstGeom prst="rect">
            <a:avLst/>
          </a:prstGeom>
          <a:ln>
            <a:solidFill>
              <a:schemeClr val="tx1"/>
            </a:solidFill>
          </a:ln>
        </p:spPr>
      </p:pic>
    </p:spTree>
    <p:extLst>
      <p:ext uri="{BB962C8B-B14F-4D97-AF65-F5344CB8AC3E}">
        <p14:creationId xmlns:p14="http://schemas.microsoft.com/office/powerpoint/2010/main" val="445917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9" name="Group 38">
            <a:extLst>
              <a:ext uri="{FF2B5EF4-FFF2-40B4-BE49-F238E27FC236}">
                <a16:creationId xmlns:a16="http://schemas.microsoft.com/office/drawing/2014/main" id="{59A59B10-9D94-4C5B-8BF0-95928DCE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40" name="Group 39">
              <a:extLst>
                <a:ext uri="{FF2B5EF4-FFF2-40B4-BE49-F238E27FC236}">
                  <a16:creationId xmlns:a16="http://schemas.microsoft.com/office/drawing/2014/main" id="{354E31B9-72DD-4DE4-B3E3-4395530BEC1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44" name="Freeform: Shape 43">
                <a:extLst>
                  <a:ext uri="{FF2B5EF4-FFF2-40B4-BE49-F238E27FC236}">
                    <a16:creationId xmlns:a16="http://schemas.microsoft.com/office/drawing/2014/main" id="{68738192-1FEA-49E1-BFF3-6D1C324A5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Freeform: Shape 44">
                <a:extLst>
                  <a:ext uri="{FF2B5EF4-FFF2-40B4-BE49-F238E27FC236}">
                    <a16:creationId xmlns:a16="http://schemas.microsoft.com/office/drawing/2014/main" id="{F3C51644-0F34-453B-92B8-9FF33932E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4" name="Group 40">
              <a:extLst>
                <a:ext uri="{FF2B5EF4-FFF2-40B4-BE49-F238E27FC236}">
                  <a16:creationId xmlns:a16="http://schemas.microsoft.com/office/drawing/2014/main" id="{8ADB9AB8-2EB4-4B5E-9A1E-84F2E44D91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42" name="Freeform: Shape 41">
                <a:extLst>
                  <a:ext uri="{FF2B5EF4-FFF2-40B4-BE49-F238E27FC236}">
                    <a16:creationId xmlns:a16="http://schemas.microsoft.com/office/drawing/2014/main" id="{95F439B0-E080-4B01-85AF-D226A85BA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EDEC643B-AA3F-4913-B411-1458BCEF2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 name="Title 1">
            <a:extLst>
              <a:ext uri="{FF2B5EF4-FFF2-40B4-BE49-F238E27FC236}">
                <a16:creationId xmlns:a16="http://schemas.microsoft.com/office/drawing/2014/main" id="{799C009A-2C38-420B-8FB8-32CE1834ACC8}"/>
              </a:ext>
            </a:extLst>
          </p:cNvPr>
          <p:cNvSpPr>
            <a:spLocks noGrp="1"/>
          </p:cNvSpPr>
          <p:nvPr>
            <p:ph type="title"/>
          </p:nvPr>
        </p:nvSpPr>
        <p:spPr>
          <a:xfrm>
            <a:off x="838199" y="1120676"/>
            <a:ext cx="6119192" cy="2308324"/>
          </a:xfrm>
        </p:spPr>
        <p:txBody>
          <a:bodyPr vert="horz" lIns="91440" tIns="45720" rIns="91440" bIns="45720" rtlCol="0" anchor="b">
            <a:normAutofit/>
          </a:bodyPr>
          <a:lstStyle/>
          <a:p>
            <a:r>
              <a:rPr lang="en-US" sz="7200" b="1" dirty="0">
                <a:solidFill>
                  <a:srgbClr val="FF6600"/>
                </a:solidFill>
                <a:effectLst>
                  <a:outerShdw blurRad="38100" dist="38100" dir="2700000" algn="tl">
                    <a:srgbClr val="000000">
                      <a:alpha val="43137"/>
                    </a:srgbClr>
                  </a:outerShdw>
                </a:effectLst>
                <a:latin typeface="Avenir LT Std 65 Medium" panose="020B0803020203020204" pitchFamily="34" charset="0"/>
              </a:rPr>
              <a:t>Hypothesis 1:</a:t>
            </a:r>
            <a: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 </a:t>
            </a:r>
            <a:b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br>
            <a:b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br>
            <a: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t>Is there any association between Profit being at a </a:t>
            </a:r>
            <a:r>
              <a:rPr lang="en-US" sz="2400" b="1" u="sng" dirty="0">
                <a:solidFill>
                  <a:srgbClr val="FF6600"/>
                </a:solidFill>
                <a:effectLst>
                  <a:outerShdw blurRad="38100" dist="38100" dir="2700000" algn="tl">
                    <a:srgbClr val="000000">
                      <a:alpha val="43137"/>
                    </a:srgbClr>
                  </a:outerShdw>
                </a:effectLst>
                <a:latin typeface="Avenir LT Std 65 Medium" panose="020B0803020203020204" pitchFamily="34" charset="0"/>
              </a:rPr>
              <a:t>loss</a:t>
            </a:r>
            <a: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t> and the type of trip?</a:t>
            </a:r>
            <a:r>
              <a:rPr lang="en-US" sz="24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 </a:t>
            </a:r>
            <a:endPar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endParaRPr>
          </a:p>
        </p:txBody>
      </p:sp>
      <p:sp>
        <p:nvSpPr>
          <p:cNvPr id="4" name="Slide Number Placeholder 3">
            <a:extLst>
              <a:ext uri="{FF2B5EF4-FFF2-40B4-BE49-F238E27FC236}">
                <a16:creationId xmlns:a16="http://schemas.microsoft.com/office/drawing/2014/main" id="{1992C3F3-C64F-4C4F-A7B4-4C7B4ECC5791}"/>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48F63A3B-78C7-47BE-AE5E-E10140E04643}" type="slidenum">
              <a:rPr kumimoji="0" lang="en-US" sz="4400" b="0"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31</a:t>
            </a:fld>
            <a:endParaRPr kumimoji="0" lang="en-US" sz="44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3" name="Picture 62">
            <a:extLst>
              <a:ext uri="{FF2B5EF4-FFF2-40B4-BE49-F238E27FC236}">
                <a16:creationId xmlns:a16="http://schemas.microsoft.com/office/drawing/2014/main" id="{A704440B-E7BA-4BDD-A268-7403304B3E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14" name="Graphic 13" descr="Clipboard Mixed with solid fill">
            <a:extLst>
              <a:ext uri="{FF2B5EF4-FFF2-40B4-BE49-F238E27FC236}">
                <a16:creationId xmlns:a16="http://schemas.microsoft.com/office/drawing/2014/main" id="{ECA79679-2C8D-4692-BABE-D61577CE7C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06322" y="1120676"/>
            <a:ext cx="2262555" cy="2262555"/>
          </a:xfrm>
          <a:prstGeom prst="rect">
            <a:avLst/>
          </a:prstGeom>
        </p:spPr>
      </p:pic>
    </p:spTree>
    <p:extLst>
      <p:ext uri="{BB962C8B-B14F-4D97-AF65-F5344CB8AC3E}">
        <p14:creationId xmlns:p14="http://schemas.microsoft.com/office/powerpoint/2010/main" val="29254020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880FDB-4228-4C79-8947-024B80A6705A}"/>
              </a:ext>
            </a:extLst>
          </p:cNvPr>
          <p:cNvSpPr>
            <a:spLocks noGrp="1"/>
          </p:cNvSpPr>
          <p:nvPr>
            <p:ph idx="1"/>
          </p:nvPr>
        </p:nvSpPr>
        <p:spPr>
          <a:xfrm>
            <a:off x="838200" y="2578374"/>
            <a:ext cx="10515600" cy="3598588"/>
          </a:xfrm>
        </p:spPr>
        <p:txBody>
          <a:bodyPr>
            <a:normAutofit lnSpcReduction="10000"/>
          </a:bodyPr>
          <a:lstStyle/>
          <a:p>
            <a:pPr>
              <a:buFont typeface="Wingdings" panose="05000000000000000000" pitchFamily="2" charset="2"/>
              <a:buChar char="Ø"/>
            </a:pPr>
            <a:r>
              <a:rPr lang="en-US" sz="1800" b="1" dirty="0">
                <a:latin typeface="Avenir Next LT Pro" panose="020B0504020202020204" pitchFamily="34" charset="0"/>
              </a:rPr>
              <a:t>H0: There is no association between Loss and type of trip.</a:t>
            </a:r>
          </a:p>
          <a:p>
            <a:pPr>
              <a:buFont typeface="Wingdings" panose="05000000000000000000" pitchFamily="2" charset="2"/>
              <a:buChar char="Ø"/>
            </a:pPr>
            <a:r>
              <a:rPr lang="en-US" sz="1800" b="1" dirty="0">
                <a:latin typeface="Avenir Next LT Pro" panose="020B0504020202020204" pitchFamily="34" charset="0"/>
              </a:rPr>
              <a:t>H1: There is an association between loss and type of trip.</a:t>
            </a:r>
          </a:p>
          <a:p>
            <a:pPr>
              <a:buFont typeface="Wingdings" panose="05000000000000000000" pitchFamily="2" charset="2"/>
              <a:buChar char="Ø"/>
            </a:pPr>
            <a:endParaRPr lang="en-US" sz="1800" dirty="0">
              <a:latin typeface="Avenir Next LT Pro" panose="020B0504020202020204" pitchFamily="34" charset="0"/>
            </a:endParaRPr>
          </a:p>
          <a:p>
            <a:pPr marL="0" indent="0">
              <a:buNone/>
            </a:pPr>
            <a:r>
              <a:rPr lang="en-US" sz="1800" b="1" u="sng" dirty="0">
                <a:latin typeface="Avenir Next LT Pro" panose="020B0504020202020204" pitchFamily="34" charset="0"/>
              </a:rPr>
              <a:t>Test Utilized :  Chi-squared test</a:t>
            </a:r>
          </a:p>
          <a:p>
            <a:pPr marL="0" indent="0">
              <a:buNone/>
            </a:pPr>
            <a:r>
              <a:rPr lang="en-US" sz="1800" dirty="0">
                <a:latin typeface="Avenir Next LT Pro" panose="020B0504020202020204" pitchFamily="34" charset="0"/>
              </a:rPr>
              <a:t>Alpha: </a:t>
            </a:r>
            <a:r>
              <a:rPr lang="en-US" sz="1800" b="1" dirty="0">
                <a:latin typeface="Avenir Next LT Pro" panose="020B0504020202020204" pitchFamily="34" charset="0"/>
              </a:rPr>
              <a:t>0.05</a:t>
            </a:r>
          </a:p>
          <a:p>
            <a:pPr marL="0" indent="0">
              <a:buNone/>
            </a:pPr>
            <a:r>
              <a:rPr lang="en-US" sz="1800" dirty="0">
                <a:latin typeface="Avenir Next LT Pro" panose="020B0504020202020204" pitchFamily="34" charset="0"/>
              </a:rPr>
              <a:t>P-Value: </a:t>
            </a:r>
            <a:r>
              <a:rPr lang="en-US" sz="1800" b="1" dirty="0">
                <a:latin typeface="Avenir Next LT Pro" panose="020B0504020202020204" pitchFamily="34" charset="0"/>
              </a:rPr>
              <a:t>1.0</a:t>
            </a:r>
          </a:p>
          <a:p>
            <a:pPr marL="0" indent="0">
              <a:buNone/>
            </a:pPr>
            <a:endParaRPr lang="en-US" sz="1800" u="sng" dirty="0">
              <a:latin typeface="Avenir Next LT Pro" panose="020B0504020202020204" pitchFamily="34" charset="0"/>
            </a:endParaRPr>
          </a:p>
          <a:p>
            <a:pPr marL="0" indent="0">
              <a:buNone/>
            </a:pPr>
            <a:r>
              <a:rPr lang="en-US" sz="1800" b="1" u="sng" dirty="0">
                <a:latin typeface="Avenir Next LT Pro" panose="020B0504020202020204" pitchFamily="34" charset="0"/>
              </a:rPr>
              <a:t>Verdict</a:t>
            </a:r>
            <a:r>
              <a:rPr lang="en-US" sz="1800" u="sng" dirty="0">
                <a:latin typeface="Avenir Next LT Pro" panose="020B0504020202020204" pitchFamily="34" charset="0"/>
              </a:rPr>
              <a:t>:</a:t>
            </a:r>
            <a:r>
              <a:rPr lang="en-US" sz="1800" dirty="0">
                <a:latin typeface="Avenir Next LT Pro" panose="020B0504020202020204" pitchFamily="34" charset="0"/>
              </a:rPr>
              <a:t> If the Null Hypothesis is true, </a:t>
            </a:r>
            <a:r>
              <a:rPr lang="en-US" sz="1800" b="1" dirty="0">
                <a:latin typeface="Avenir Next LT Pro" panose="020B0504020202020204" pitchFamily="34" charset="0"/>
              </a:rPr>
              <a:t>the probability that the observed number of trips is the same as the expected number of trips from a randomly sampled data is 100%</a:t>
            </a:r>
            <a:r>
              <a:rPr lang="en-US" sz="1800" dirty="0">
                <a:latin typeface="Avenir Next LT Pro" panose="020B0504020202020204" pitchFamily="34" charset="0"/>
              </a:rPr>
              <a:t>. Therefore, as the P-value is higher than the alpha value, </a:t>
            </a:r>
            <a:r>
              <a:rPr lang="en-US" sz="1800" b="1" dirty="0">
                <a:latin typeface="Avenir Next LT Pro" panose="020B0504020202020204" pitchFamily="34" charset="0"/>
              </a:rPr>
              <a:t>we fail to reject the null hypothesis</a:t>
            </a:r>
            <a:r>
              <a:rPr lang="en-US" sz="1800" dirty="0">
                <a:latin typeface="Avenir Next LT Pro" panose="020B0504020202020204" pitchFamily="34" charset="0"/>
              </a:rPr>
              <a:t>. There is </a:t>
            </a:r>
            <a:r>
              <a:rPr lang="en-US" sz="1800" b="1" dirty="0">
                <a:latin typeface="Avenir Next LT Pro" panose="020B0504020202020204" pitchFamily="34" charset="0"/>
              </a:rPr>
              <a:t>no association between Loss and type of trip</a:t>
            </a:r>
            <a:r>
              <a:rPr lang="en-US" sz="1800" dirty="0">
                <a:latin typeface="Avenir Next LT Pro" panose="020B0504020202020204" pitchFamily="34" charset="0"/>
              </a:rPr>
              <a:t>.</a:t>
            </a:r>
          </a:p>
          <a:p>
            <a:pPr marL="0" indent="0">
              <a:buNone/>
            </a:pPr>
            <a:endParaRPr lang="en-US" sz="1800" u="sng" dirty="0">
              <a:latin typeface="Avenir Next LT Pro" panose="020B0504020202020204" pitchFamily="34" charset="0"/>
            </a:endParaRPr>
          </a:p>
          <a:p>
            <a:pPr marL="0" indent="0">
              <a:buNone/>
            </a:pPr>
            <a:endParaRPr lang="en-US" sz="1800" u="sng" dirty="0">
              <a:latin typeface="Avenir Next LT Pro" panose="020B0504020202020204" pitchFamily="34" charset="0"/>
            </a:endParaRPr>
          </a:p>
        </p:txBody>
      </p:sp>
      <p:sp>
        <p:nvSpPr>
          <p:cNvPr id="4" name="Slide Number Placeholder 3">
            <a:extLst>
              <a:ext uri="{FF2B5EF4-FFF2-40B4-BE49-F238E27FC236}">
                <a16:creationId xmlns:a16="http://schemas.microsoft.com/office/drawing/2014/main" id="{47AF7462-92A8-45C4-842B-25B51DE4202D}"/>
              </a:ext>
            </a:extLst>
          </p:cNvPr>
          <p:cNvSpPr>
            <a:spLocks noGrp="1"/>
          </p:cNvSpPr>
          <p:nvPr>
            <p:ph type="sldNum" sz="quarter" idx="12"/>
          </p:nvPr>
        </p:nvSpPr>
        <p:spPr/>
        <p:txBody>
          <a:bodyPr/>
          <a:lstStyle/>
          <a:p>
            <a:fld id="{48F63A3B-78C7-47BE-AE5E-E10140E04643}" type="slidenum">
              <a:rPr lang="en-US" smtClean="0"/>
              <a:t>32</a:t>
            </a:fld>
            <a:endParaRPr lang="en-US"/>
          </a:p>
        </p:txBody>
      </p:sp>
      <p:pic>
        <p:nvPicPr>
          <p:cNvPr id="5" name="Picture 4">
            <a:extLst>
              <a:ext uri="{FF2B5EF4-FFF2-40B4-BE49-F238E27FC236}">
                <a16:creationId xmlns:a16="http://schemas.microsoft.com/office/drawing/2014/main" id="{C913BC1F-547D-4D5F-8AAB-5AAAF3EA09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9" name="Picture 8" descr="Text&#10;&#10;Description automatically generated">
            <a:extLst>
              <a:ext uri="{FF2B5EF4-FFF2-40B4-BE49-F238E27FC236}">
                <a16:creationId xmlns:a16="http://schemas.microsoft.com/office/drawing/2014/main" id="{143550C9-9774-47CE-AA48-344E78FBC448}"/>
              </a:ext>
            </a:extLst>
          </p:cNvPr>
          <p:cNvPicPr>
            <a:picLocks noChangeAspect="1"/>
          </p:cNvPicPr>
          <p:nvPr/>
        </p:nvPicPr>
        <p:blipFill>
          <a:blip r:embed="rId3"/>
          <a:stretch>
            <a:fillRect/>
          </a:stretch>
        </p:blipFill>
        <p:spPr>
          <a:xfrm>
            <a:off x="1008589" y="1625737"/>
            <a:ext cx="2562583" cy="581106"/>
          </a:xfrm>
          <a:prstGeom prst="rect">
            <a:avLst/>
          </a:prstGeom>
          <a:ln>
            <a:solidFill>
              <a:schemeClr val="tx1"/>
            </a:solidFill>
          </a:ln>
        </p:spPr>
      </p:pic>
      <p:pic>
        <p:nvPicPr>
          <p:cNvPr id="11" name="Picture 10" descr="A picture containing chart&#10;&#10;Description automatically generated">
            <a:extLst>
              <a:ext uri="{FF2B5EF4-FFF2-40B4-BE49-F238E27FC236}">
                <a16:creationId xmlns:a16="http://schemas.microsoft.com/office/drawing/2014/main" id="{57DE116A-367F-47AE-9018-F536D480B50E}"/>
              </a:ext>
            </a:extLst>
          </p:cNvPr>
          <p:cNvPicPr>
            <a:picLocks noChangeAspect="1"/>
          </p:cNvPicPr>
          <p:nvPr/>
        </p:nvPicPr>
        <p:blipFill>
          <a:blip r:embed="rId4"/>
          <a:stretch>
            <a:fillRect/>
          </a:stretch>
        </p:blipFill>
        <p:spPr>
          <a:xfrm>
            <a:off x="1008589" y="578253"/>
            <a:ext cx="7744906" cy="1057423"/>
          </a:xfrm>
          <a:prstGeom prst="rect">
            <a:avLst/>
          </a:prstGeom>
          <a:ln>
            <a:solidFill>
              <a:schemeClr val="tx1"/>
            </a:solidFill>
          </a:ln>
        </p:spPr>
      </p:pic>
    </p:spTree>
    <p:extLst>
      <p:ext uri="{BB962C8B-B14F-4D97-AF65-F5344CB8AC3E}">
        <p14:creationId xmlns:p14="http://schemas.microsoft.com/office/powerpoint/2010/main" val="381674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9" name="Group 38">
            <a:extLst>
              <a:ext uri="{FF2B5EF4-FFF2-40B4-BE49-F238E27FC236}">
                <a16:creationId xmlns:a16="http://schemas.microsoft.com/office/drawing/2014/main" id="{59A59B10-9D94-4C5B-8BF0-95928DCE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40" name="Group 39">
              <a:extLst>
                <a:ext uri="{FF2B5EF4-FFF2-40B4-BE49-F238E27FC236}">
                  <a16:creationId xmlns:a16="http://schemas.microsoft.com/office/drawing/2014/main" id="{354E31B9-72DD-4DE4-B3E3-4395530BEC1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44" name="Freeform: Shape 43">
                <a:extLst>
                  <a:ext uri="{FF2B5EF4-FFF2-40B4-BE49-F238E27FC236}">
                    <a16:creationId xmlns:a16="http://schemas.microsoft.com/office/drawing/2014/main" id="{68738192-1FEA-49E1-BFF3-6D1C324A5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Freeform: Shape 44">
                <a:extLst>
                  <a:ext uri="{FF2B5EF4-FFF2-40B4-BE49-F238E27FC236}">
                    <a16:creationId xmlns:a16="http://schemas.microsoft.com/office/drawing/2014/main" id="{F3C51644-0F34-453B-92B8-9FF33932E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4" name="Group 40">
              <a:extLst>
                <a:ext uri="{FF2B5EF4-FFF2-40B4-BE49-F238E27FC236}">
                  <a16:creationId xmlns:a16="http://schemas.microsoft.com/office/drawing/2014/main" id="{8ADB9AB8-2EB4-4B5E-9A1E-84F2E44D91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42" name="Freeform: Shape 41">
                <a:extLst>
                  <a:ext uri="{FF2B5EF4-FFF2-40B4-BE49-F238E27FC236}">
                    <a16:creationId xmlns:a16="http://schemas.microsoft.com/office/drawing/2014/main" id="{95F439B0-E080-4B01-85AF-D226A85BA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EDEC643B-AA3F-4913-B411-1458BCEF2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 name="Title 1">
            <a:extLst>
              <a:ext uri="{FF2B5EF4-FFF2-40B4-BE49-F238E27FC236}">
                <a16:creationId xmlns:a16="http://schemas.microsoft.com/office/drawing/2014/main" id="{799C009A-2C38-420B-8FB8-32CE1834ACC8}"/>
              </a:ext>
            </a:extLst>
          </p:cNvPr>
          <p:cNvSpPr>
            <a:spLocks noGrp="1"/>
          </p:cNvSpPr>
          <p:nvPr>
            <p:ph type="title"/>
          </p:nvPr>
        </p:nvSpPr>
        <p:spPr>
          <a:xfrm>
            <a:off x="838199" y="1120676"/>
            <a:ext cx="6119192" cy="2308324"/>
          </a:xfrm>
        </p:spPr>
        <p:txBody>
          <a:bodyPr vert="horz" lIns="91440" tIns="45720" rIns="91440" bIns="45720" rtlCol="0" anchor="b">
            <a:normAutofit/>
          </a:bodyPr>
          <a:lstStyle/>
          <a:p>
            <a:r>
              <a:rPr lang="en-US" sz="7200" b="1" dirty="0">
                <a:solidFill>
                  <a:srgbClr val="FF6600"/>
                </a:solidFill>
                <a:effectLst>
                  <a:outerShdw blurRad="38100" dist="38100" dir="2700000" algn="tl">
                    <a:srgbClr val="000000">
                      <a:alpha val="43137"/>
                    </a:srgbClr>
                  </a:outerShdw>
                </a:effectLst>
                <a:latin typeface="Avenir LT Std 65 Medium" panose="020B0803020203020204" pitchFamily="34" charset="0"/>
              </a:rPr>
              <a:t>Hypothesis 2:</a:t>
            </a:r>
            <a: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 </a:t>
            </a:r>
            <a:b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br>
            <a:b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br>
            <a: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t>Is there any association between Profit and the type of trip?</a:t>
            </a:r>
            <a:r>
              <a:rPr lang="en-US" sz="24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 </a:t>
            </a:r>
            <a:endPar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endParaRPr>
          </a:p>
        </p:txBody>
      </p:sp>
      <p:sp>
        <p:nvSpPr>
          <p:cNvPr id="4" name="Slide Number Placeholder 3">
            <a:extLst>
              <a:ext uri="{FF2B5EF4-FFF2-40B4-BE49-F238E27FC236}">
                <a16:creationId xmlns:a16="http://schemas.microsoft.com/office/drawing/2014/main" id="{1992C3F3-C64F-4C4F-A7B4-4C7B4ECC5791}"/>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48F63A3B-78C7-47BE-AE5E-E10140E04643}" type="slidenum">
              <a:rPr kumimoji="0" lang="en-US" sz="4400" b="0"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33</a:t>
            </a:fld>
            <a:endParaRPr kumimoji="0" lang="en-US" sz="44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3" name="Picture 62">
            <a:extLst>
              <a:ext uri="{FF2B5EF4-FFF2-40B4-BE49-F238E27FC236}">
                <a16:creationId xmlns:a16="http://schemas.microsoft.com/office/drawing/2014/main" id="{A704440B-E7BA-4BDD-A268-7403304B3E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14" name="Graphic 13" descr="Clipboard Mixed with solid fill">
            <a:extLst>
              <a:ext uri="{FF2B5EF4-FFF2-40B4-BE49-F238E27FC236}">
                <a16:creationId xmlns:a16="http://schemas.microsoft.com/office/drawing/2014/main" id="{ECA79679-2C8D-4692-BABE-D61577CE7C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06322" y="1120676"/>
            <a:ext cx="2262555" cy="2262555"/>
          </a:xfrm>
          <a:prstGeom prst="rect">
            <a:avLst/>
          </a:prstGeom>
        </p:spPr>
      </p:pic>
    </p:spTree>
    <p:extLst>
      <p:ext uri="{BB962C8B-B14F-4D97-AF65-F5344CB8AC3E}">
        <p14:creationId xmlns:p14="http://schemas.microsoft.com/office/powerpoint/2010/main" val="22434716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84F6EAC-50DA-4E89-A550-DA822447B875}"/>
              </a:ext>
            </a:extLst>
          </p:cNvPr>
          <p:cNvSpPr>
            <a:spLocks noGrp="1"/>
          </p:cNvSpPr>
          <p:nvPr>
            <p:ph type="sldNum" sz="quarter" idx="12"/>
          </p:nvPr>
        </p:nvSpPr>
        <p:spPr/>
        <p:txBody>
          <a:bodyPr/>
          <a:lstStyle/>
          <a:p>
            <a:fld id="{48F63A3B-78C7-47BE-AE5E-E10140E04643}" type="slidenum">
              <a:rPr lang="en-US" smtClean="0"/>
              <a:t>34</a:t>
            </a:fld>
            <a:endParaRPr lang="en-US"/>
          </a:p>
        </p:txBody>
      </p:sp>
      <p:pic>
        <p:nvPicPr>
          <p:cNvPr id="5" name="Picture 4">
            <a:extLst>
              <a:ext uri="{FF2B5EF4-FFF2-40B4-BE49-F238E27FC236}">
                <a16:creationId xmlns:a16="http://schemas.microsoft.com/office/drawing/2014/main" id="{134D4DE8-F48E-4FA6-BCFC-0F9735A5DD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9" name="Picture 8" descr="Chart, bar chart&#10;&#10;Description automatically generated">
            <a:extLst>
              <a:ext uri="{FF2B5EF4-FFF2-40B4-BE49-F238E27FC236}">
                <a16:creationId xmlns:a16="http://schemas.microsoft.com/office/drawing/2014/main" id="{8EAA5036-ABB8-49A0-AFD0-D1666BF9FC5C}"/>
              </a:ext>
            </a:extLst>
          </p:cNvPr>
          <p:cNvPicPr>
            <a:picLocks noChangeAspect="1"/>
          </p:cNvPicPr>
          <p:nvPr/>
        </p:nvPicPr>
        <p:blipFill>
          <a:blip r:embed="rId3"/>
          <a:stretch>
            <a:fillRect/>
          </a:stretch>
        </p:blipFill>
        <p:spPr>
          <a:xfrm>
            <a:off x="838201" y="444145"/>
            <a:ext cx="3879573" cy="3355307"/>
          </a:xfrm>
          <a:prstGeom prst="rect">
            <a:avLst/>
          </a:prstGeom>
          <a:ln>
            <a:solidFill>
              <a:schemeClr val="tx1"/>
            </a:solidFill>
          </a:ln>
        </p:spPr>
      </p:pic>
      <p:pic>
        <p:nvPicPr>
          <p:cNvPr id="10" name="Picture 9" descr="Text&#10;&#10;Description automatically generated">
            <a:extLst>
              <a:ext uri="{FF2B5EF4-FFF2-40B4-BE49-F238E27FC236}">
                <a16:creationId xmlns:a16="http://schemas.microsoft.com/office/drawing/2014/main" id="{E10589F0-078C-498C-9688-C8754D0EB37F}"/>
              </a:ext>
            </a:extLst>
          </p:cNvPr>
          <p:cNvPicPr>
            <a:picLocks noChangeAspect="1"/>
          </p:cNvPicPr>
          <p:nvPr/>
        </p:nvPicPr>
        <p:blipFill>
          <a:blip r:embed="rId4"/>
          <a:stretch>
            <a:fillRect/>
          </a:stretch>
        </p:blipFill>
        <p:spPr>
          <a:xfrm>
            <a:off x="4814708" y="444145"/>
            <a:ext cx="2562583" cy="581106"/>
          </a:xfrm>
          <a:prstGeom prst="rect">
            <a:avLst/>
          </a:prstGeom>
          <a:ln>
            <a:solidFill>
              <a:schemeClr val="tx1"/>
            </a:solidFill>
          </a:ln>
        </p:spPr>
      </p:pic>
      <p:sp>
        <p:nvSpPr>
          <p:cNvPr id="11" name="TextBox 10">
            <a:extLst>
              <a:ext uri="{FF2B5EF4-FFF2-40B4-BE49-F238E27FC236}">
                <a16:creationId xmlns:a16="http://schemas.microsoft.com/office/drawing/2014/main" id="{42FFA305-A52B-4D46-B4AB-1F7B52BB8795}"/>
              </a:ext>
            </a:extLst>
          </p:cNvPr>
          <p:cNvSpPr txBox="1"/>
          <p:nvPr/>
        </p:nvSpPr>
        <p:spPr>
          <a:xfrm>
            <a:off x="4898394" y="1658674"/>
            <a:ext cx="4245606" cy="1384995"/>
          </a:xfrm>
          <a:prstGeom prst="rect">
            <a:avLst/>
          </a:prstGeom>
          <a:noFill/>
        </p:spPr>
        <p:txBody>
          <a:bodyPr wrap="square" rtlCol="0">
            <a:spAutoFit/>
          </a:bodyPr>
          <a:lstStyle/>
          <a:p>
            <a:r>
              <a:rPr lang="en-US" sz="1400" u="sng" dirty="0">
                <a:latin typeface="Avenir Next LT Pro Demi" panose="020B0704020202020204" pitchFamily="34" charset="0"/>
              </a:rPr>
              <a:t>Profit Levels:</a:t>
            </a:r>
          </a:p>
          <a:p>
            <a:pPr marL="285750" indent="-285750">
              <a:buFont typeface="Arial" panose="020B0604020202020204" pitchFamily="34" charset="0"/>
              <a:buChar char="•"/>
            </a:pPr>
            <a:r>
              <a:rPr lang="en-US" sz="1400" dirty="0">
                <a:latin typeface="Avenir Next LT Pro Demi" panose="020B0704020202020204" pitchFamily="34" charset="0"/>
              </a:rPr>
              <a:t>Low Profit: &lt; $30</a:t>
            </a:r>
          </a:p>
          <a:p>
            <a:pPr marL="285750" indent="-285750">
              <a:buFont typeface="Arial" panose="020B0604020202020204" pitchFamily="34" charset="0"/>
              <a:buChar char="•"/>
            </a:pPr>
            <a:r>
              <a:rPr lang="en-US" sz="1400" dirty="0">
                <a:latin typeface="Avenir Next LT Pro Demi" panose="020B0704020202020204" pitchFamily="34" charset="0"/>
              </a:rPr>
              <a:t>Average Profit: Between $30 and $85</a:t>
            </a:r>
          </a:p>
          <a:p>
            <a:pPr marL="285750" indent="-285750">
              <a:buFont typeface="Arial" panose="020B0604020202020204" pitchFamily="34" charset="0"/>
              <a:buChar char="•"/>
            </a:pPr>
            <a:r>
              <a:rPr lang="en-US" sz="1400" dirty="0">
                <a:latin typeface="Avenir Next LT Pro Demi" panose="020B0704020202020204" pitchFamily="34" charset="0"/>
              </a:rPr>
              <a:t>Above Average Profit: Between $85 and $200</a:t>
            </a:r>
          </a:p>
          <a:p>
            <a:pPr marL="285750" indent="-285750">
              <a:buFont typeface="Arial" panose="020B0604020202020204" pitchFamily="34" charset="0"/>
              <a:buChar char="•"/>
            </a:pPr>
            <a:r>
              <a:rPr lang="en-US" sz="1400" dirty="0">
                <a:latin typeface="Avenir Next LT Pro Demi" panose="020B0704020202020204" pitchFamily="34" charset="0"/>
              </a:rPr>
              <a:t>High Profit: $200 and $800</a:t>
            </a:r>
          </a:p>
          <a:p>
            <a:pPr marL="285750" indent="-285750">
              <a:buFont typeface="Arial" panose="020B0604020202020204" pitchFamily="34" charset="0"/>
              <a:buChar char="•"/>
            </a:pPr>
            <a:r>
              <a:rPr lang="en-US" sz="1400" dirty="0">
                <a:latin typeface="Avenir Next LT Pro Demi" panose="020B0704020202020204" pitchFamily="34" charset="0"/>
              </a:rPr>
              <a:t>Highest Profit: &gt; $800</a:t>
            </a:r>
          </a:p>
        </p:txBody>
      </p:sp>
      <p:sp>
        <p:nvSpPr>
          <p:cNvPr id="13" name="TextBox 12">
            <a:extLst>
              <a:ext uri="{FF2B5EF4-FFF2-40B4-BE49-F238E27FC236}">
                <a16:creationId xmlns:a16="http://schemas.microsoft.com/office/drawing/2014/main" id="{737421AC-1CCE-455E-9829-F8780DC644D2}"/>
              </a:ext>
            </a:extLst>
          </p:cNvPr>
          <p:cNvSpPr txBox="1"/>
          <p:nvPr/>
        </p:nvSpPr>
        <p:spPr>
          <a:xfrm>
            <a:off x="838201" y="4008367"/>
            <a:ext cx="10192635" cy="2246769"/>
          </a:xfrm>
          <a:prstGeom prst="rect">
            <a:avLst/>
          </a:prstGeom>
          <a:noFill/>
        </p:spPr>
        <p:txBody>
          <a:bodyPr wrap="square">
            <a:spAutoFit/>
          </a:bodyPr>
          <a:lstStyle/>
          <a:p>
            <a:pPr>
              <a:buFont typeface="Wingdings" panose="05000000000000000000" pitchFamily="2" charset="2"/>
              <a:buChar char="Ø"/>
            </a:pPr>
            <a:r>
              <a:rPr lang="en-US" sz="1400" b="1" dirty="0">
                <a:latin typeface="Avenir Next LT Pro" panose="020B0504020202020204" pitchFamily="34" charset="0"/>
              </a:rPr>
              <a:t>H0: There is no association between Profit and type of trip.</a:t>
            </a:r>
          </a:p>
          <a:p>
            <a:pPr>
              <a:buFont typeface="Wingdings" panose="05000000000000000000" pitchFamily="2" charset="2"/>
              <a:buChar char="Ø"/>
            </a:pPr>
            <a:r>
              <a:rPr lang="en-US" sz="1400" b="1" dirty="0">
                <a:latin typeface="Avenir Next LT Pro" panose="020B0504020202020204" pitchFamily="34" charset="0"/>
              </a:rPr>
              <a:t>H1: There is an association between Profit and type of trip.</a:t>
            </a:r>
          </a:p>
          <a:p>
            <a:pPr>
              <a:buFont typeface="Wingdings" panose="05000000000000000000" pitchFamily="2" charset="2"/>
              <a:buChar char="Ø"/>
            </a:pPr>
            <a:endParaRPr lang="en-US" sz="1400" dirty="0">
              <a:latin typeface="Avenir Next LT Pro" panose="020B0504020202020204" pitchFamily="34" charset="0"/>
            </a:endParaRPr>
          </a:p>
          <a:p>
            <a:pPr marL="0" indent="0">
              <a:buNone/>
            </a:pPr>
            <a:r>
              <a:rPr lang="en-US" sz="1400" b="1" u="sng" dirty="0">
                <a:latin typeface="Avenir Next LT Pro" panose="020B0504020202020204" pitchFamily="34" charset="0"/>
              </a:rPr>
              <a:t>Test Utilized :  Chi-squared test</a:t>
            </a:r>
          </a:p>
          <a:p>
            <a:pPr marL="0" indent="0">
              <a:buNone/>
            </a:pPr>
            <a:r>
              <a:rPr lang="en-US" sz="1400" dirty="0">
                <a:latin typeface="Avenir Next LT Pro" panose="020B0504020202020204" pitchFamily="34" charset="0"/>
              </a:rPr>
              <a:t>Alpha: </a:t>
            </a:r>
            <a:r>
              <a:rPr lang="en-US" sz="1400" b="1" dirty="0">
                <a:latin typeface="Avenir Next LT Pro" panose="020B0504020202020204" pitchFamily="34" charset="0"/>
              </a:rPr>
              <a:t>0.05</a:t>
            </a:r>
          </a:p>
          <a:p>
            <a:pPr marL="0" indent="0">
              <a:buNone/>
            </a:pPr>
            <a:r>
              <a:rPr lang="en-US" sz="1400" dirty="0">
                <a:latin typeface="Avenir Next LT Pro" panose="020B0504020202020204" pitchFamily="34" charset="0"/>
              </a:rPr>
              <a:t>P-Value: </a:t>
            </a:r>
            <a:r>
              <a:rPr lang="en-US" sz="1400" b="1" dirty="0">
                <a:latin typeface="Avenir Next LT Pro" panose="020B0504020202020204" pitchFamily="34" charset="0"/>
              </a:rPr>
              <a:t>0.0</a:t>
            </a:r>
          </a:p>
          <a:p>
            <a:pPr marL="0" indent="0">
              <a:buNone/>
            </a:pPr>
            <a:endParaRPr lang="en-US" sz="1400" u="sng" dirty="0">
              <a:latin typeface="Avenir Next LT Pro" panose="020B0504020202020204" pitchFamily="34" charset="0"/>
            </a:endParaRPr>
          </a:p>
          <a:p>
            <a:pPr marL="0" indent="0">
              <a:buNone/>
            </a:pPr>
            <a:r>
              <a:rPr lang="en-US" sz="1400" u="sng" dirty="0">
                <a:latin typeface="Avenir Next LT Pro" panose="020B0504020202020204" pitchFamily="34" charset="0"/>
              </a:rPr>
              <a:t>Verdict:</a:t>
            </a:r>
            <a:r>
              <a:rPr lang="en-US" sz="1400" dirty="0">
                <a:latin typeface="Avenir Next LT Pro" panose="020B0504020202020204" pitchFamily="34" charset="0"/>
              </a:rPr>
              <a:t> If the Null Hypothesis is true, </a:t>
            </a:r>
            <a:r>
              <a:rPr lang="en-US" sz="1400" b="1" dirty="0">
                <a:latin typeface="Avenir Next LT Pro" panose="020B0504020202020204" pitchFamily="34" charset="0"/>
              </a:rPr>
              <a:t>the probability that the observed number of type of trips is the same as the expected number of type of trips for each profit category from a randomly sampled data is 0%</a:t>
            </a:r>
            <a:r>
              <a:rPr lang="en-US" sz="1400" dirty="0">
                <a:latin typeface="Avenir Next LT Pro" panose="020B0504020202020204" pitchFamily="34" charset="0"/>
              </a:rPr>
              <a:t>. Therefore, as the P-value is lower than the alpha value, </a:t>
            </a:r>
            <a:r>
              <a:rPr lang="en-US" sz="1400" b="1" dirty="0">
                <a:latin typeface="Avenir Next LT Pro" panose="020B0504020202020204" pitchFamily="34" charset="0"/>
              </a:rPr>
              <a:t>we reject the null hypothesis</a:t>
            </a:r>
            <a:r>
              <a:rPr lang="en-US" sz="1400" dirty="0">
                <a:latin typeface="Avenir Next LT Pro" panose="020B0504020202020204" pitchFamily="34" charset="0"/>
              </a:rPr>
              <a:t>. There </a:t>
            </a:r>
            <a:r>
              <a:rPr lang="en-US" sz="1400" b="1" dirty="0">
                <a:latin typeface="Avenir Next LT Pro" panose="020B0504020202020204" pitchFamily="34" charset="0"/>
              </a:rPr>
              <a:t>is</a:t>
            </a:r>
            <a:r>
              <a:rPr lang="en-US" sz="1400" dirty="0">
                <a:latin typeface="Avenir Next LT Pro" panose="020B0504020202020204" pitchFamily="34" charset="0"/>
              </a:rPr>
              <a:t> </a:t>
            </a:r>
            <a:r>
              <a:rPr lang="en-US" sz="1400" b="1" dirty="0">
                <a:latin typeface="Avenir Next LT Pro" panose="020B0504020202020204" pitchFamily="34" charset="0"/>
              </a:rPr>
              <a:t>association between Profit and type of trip</a:t>
            </a:r>
            <a:r>
              <a:rPr lang="en-US" sz="1400" dirty="0">
                <a:latin typeface="Avenir Next LT Pro" panose="020B0504020202020204" pitchFamily="34" charset="0"/>
              </a:rPr>
              <a:t>.</a:t>
            </a:r>
          </a:p>
        </p:txBody>
      </p:sp>
    </p:spTree>
    <p:extLst>
      <p:ext uri="{BB962C8B-B14F-4D97-AF65-F5344CB8AC3E}">
        <p14:creationId xmlns:p14="http://schemas.microsoft.com/office/powerpoint/2010/main" val="17118638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9" name="Group 38">
            <a:extLst>
              <a:ext uri="{FF2B5EF4-FFF2-40B4-BE49-F238E27FC236}">
                <a16:creationId xmlns:a16="http://schemas.microsoft.com/office/drawing/2014/main" id="{59A59B10-9D94-4C5B-8BF0-95928DCE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40" name="Group 39">
              <a:extLst>
                <a:ext uri="{FF2B5EF4-FFF2-40B4-BE49-F238E27FC236}">
                  <a16:creationId xmlns:a16="http://schemas.microsoft.com/office/drawing/2014/main" id="{354E31B9-72DD-4DE4-B3E3-4395530BEC1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44" name="Freeform: Shape 43">
                <a:extLst>
                  <a:ext uri="{FF2B5EF4-FFF2-40B4-BE49-F238E27FC236}">
                    <a16:creationId xmlns:a16="http://schemas.microsoft.com/office/drawing/2014/main" id="{68738192-1FEA-49E1-BFF3-6D1C324A5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Freeform: Shape 44">
                <a:extLst>
                  <a:ext uri="{FF2B5EF4-FFF2-40B4-BE49-F238E27FC236}">
                    <a16:creationId xmlns:a16="http://schemas.microsoft.com/office/drawing/2014/main" id="{F3C51644-0F34-453B-92B8-9FF33932E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4" name="Group 40">
              <a:extLst>
                <a:ext uri="{FF2B5EF4-FFF2-40B4-BE49-F238E27FC236}">
                  <a16:creationId xmlns:a16="http://schemas.microsoft.com/office/drawing/2014/main" id="{8ADB9AB8-2EB4-4B5E-9A1E-84F2E44D91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42" name="Freeform: Shape 41">
                <a:extLst>
                  <a:ext uri="{FF2B5EF4-FFF2-40B4-BE49-F238E27FC236}">
                    <a16:creationId xmlns:a16="http://schemas.microsoft.com/office/drawing/2014/main" id="{95F439B0-E080-4B01-85AF-D226A85BA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EDEC643B-AA3F-4913-B411-1458BCEF2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 name="Title 1">
            <a:extLst>
              <a:ext uri="{FF2B5EF4-FFF2-40B4-BE49-F238E27FC236}">
                <a16:creationId xmlns:a16="http://schemas.microsoft.com/office/drawing/2014/main" id="{799C009A-2C38-420B-8FB8-32CE1834ACC8}"/>
              </a:ext>
            </a:extLst>
          </p:cNvPr>
          <p:cNvSpPr>
            <a:spLocks noGrp="1"/>
          </p:cNvSpPr>
          <p:nvPr>
            <p:ph type="title"/>
          </p:nvPr>
        </p:nvSpPr>
        <p:spPr>
          <a:xfrm>
            <a:off x="838199" y="1120676"/>
            <a:ext cx="6119192" cy="2308324"/>
          </a:xfrm>
        </p:spPr>
        <p:txBody>
          <a:bodyPr vert="horz" lIns="91440" tIns="45720" rIns="91440" bIns="45720" rtlCol="0" anchor="b">
            <a:normAutofit/>
          </a:bodyPr>
          <a:lstStyle/>
          <a:p>
            <a:r>
              <a:rPr lang="en-US" sz="7200" b="1" dirty="0">
                <a:solidFill>
                  <a:srgbClr val="FF6600"/>
                </a:solidFill>
                <a:effectLst>
                  <a:outerShdw blurRad="38100" dist="38100" dir="2700000" algn="tl">
                    <a:srgbClr val="000000">
                      <a:alpha val="43137"/>
                    </a:srgbClr>
                  </a:outerShdw>
                </a:effectLst>
                <a:latin typeface="Avenir LT Std 65 Medium" panose="020B0803020203020204" pitchFamily="34" charset="0"/>
              </a:rPr>
              <a:t>Hypothesis 3:</a:t>
            </a:r>
            <a: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 </a:t>
            </a:r>
            <a:b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br>
            <a:b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br>
            <a: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t>Is there any association between Profit and Customer income level?</a:t>
            </a:r>
            <a:r>
              <a:rPr lang="en-US" sz="24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 </a:t>
            </a:r>
            <a:endPar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endParaRPr>
          </a:p>
        </p:txBody>
      </p:sp>
      <p:sp>
        <p:nvSpPr>
          <p:cNvPr id="4" name="Slide Number Placeholder 3">
            <a:extLst>
              <a:ext uri="{FF2B5EF4-FFF2-40B4-BE49-F238E27FC236}">
                <a16:creationId xmlns:a16="http://schemas.microsoft.com/office/drawing/2014/main" id="{1992C3F3-C64F-4C4F-A7B4-4C7B4ECC5791}"/>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48F63A3B-78C7-47BE-AE5E-E10140E04643}" type="slidenum">
              <a:rPr kumimoji="0" lang="en-US" sz="4400" b="0"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35</a:t>
            </a:fld>
            <a:endParaRPr kumimoji="0" lang="en-US" sz="44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3" name="Picture 62">
            <a:extLst>
              <a:ext uri="{FF2B5EF4-FFF2-40B4-BE49-F238E27FC236}">
                <a16:creationId xmlns:a16="http://schemas.microsoft.com/office/drawing/2014/main" id="{A704440B-E7BA-4BDD-A268-7403304B3E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14" name="Graphic 13" descr="Clipboard Mixed with solid fill">
            <a:extLst>
              <a:ext uri="{FF2B5EF4-FFF2-40B4-BE49-F238E27FC236}">
                <a16:creationId xmlns:a16="http://schemas.microsoft.com/office/drawing/2014/main" id="{ECA79679-2C8D-4692-BABE-D61577CE7C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06322" y="1120676"/>
            <a:ext cx="2262555" cy="2262555"/>
          </a:xfrm>
          <a:prstGeom prst="rect">
            <a:avLst/>
          </a:prstGeom>
        </p:spPr>
      </p:pic>
    </p:spTree>
    <p:extLst>
      <p:ext uri="{BB962C8B-B14F-4D97-AF65-F5344CB8AC3E}">
        <p14:creationId xmlns:p14="http://schemas.microsoft.com/office/powerpoint/2010/main" val="10632616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AF7462-92A8-45C4-842B-25B51DE4202D}"/>
              </a:ext>
            </a:extLst>
          </p:cNvPr>
          <p:cNvSpPr>
            <a:spLocks noGrp="1"/>
          </p:cNvSpPr>
          <p:nvPr>
            <p:ph type="sldNum" sz="quarter" idx="12"/>
          </p:nvPr>
        </p:nvSpPr>
        <p:spPr/>
        <p:txBody>
          <a:bodyPr/>
          <a:lstStyle/>
          <a:p>
            <a:fld id="{48F63A3B-78C7-47BE-AE5E-E10140E04643}" type="slidenum">
              <a:rPr lang="en-US" smtClean="0"/>
              <a:t>36</a:t>
            </a:fld>
            <a:endParaRPr lang="en-US"/>
          </a:p>
        </p:txBody>
      </p:sp>
      <p:pic>
        <p:nvPicPr>
          <p:cNvPr id="5" name="Picture 4">
            <a:extLst>
              <a:ext uri="{FF2B5EF4-FFF2-40B4-BE49-F238E27FC236}">
                <a16:creationId xmlns:a16="http://schemas.microsoft.com/office/drawing/2014/main" id="{C913BC1F-547D-4D5F-8AAB-5AAAF3EA09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7" name="Picture 6" descr="Table&#10;&#10;Description automatically generated with medium confidence">
            <a:extLst>
              <a:ext uri="{FF2B5EF4-FFF2-40B4-BE49-F238E27FC236}">
                <a16:creationId xmlns:a16="http://schemas.microsoft.com/office/drawing/2014/main" id="{63C3065E-8868-4C69-8557-A3634F9A1275}"/>
              </a:ext>
            </a:extLst>
          </p:cNvPr>
          <p:cNvPicPr>
            <a:picLocks noChangeAspect="1"/>
          </p:cNvPicPr>
          <p:nvPr/>
        </p:nvPicPr>
        <p:blipFill>
          <a:blip r:embed="rId3"/>
          <a:stretch>
            <a:fillRect/>
          </a:stretch>
        </p:blipFill>
        <p:spPr>
          <a:xfrm>
            <a:off x="838199" y="681037"/>
            <a:ext cx="4882607" cy="2446337"/>
          </a:xfrm>
          <a:prstGeom prst="rect">
            <a:avLst/>
          </a:prstGeom>
          <a:ln>
            <a:solidFill>
              <a:schemeClr val="tx1"/>
            </a:solidFill>
          </a:ln>
        </p:spPr>
      </p:pic>
      <p:pic>
        <p:nvPicPr>
          <p:cNvPr id="9" name="Picture 8" descr="A picture containing chart&#10;&#10;Description automatically generated">
            <a:extLst>
              <a:ext uri="{FF2B5EF4-FFF2-40B4-BE49-F238E27FC236}">
                <a16:creationId xmlns:a16="http://schemas.microsoft.com/office/drawing/2014/main" id="{F51403FC-EA93-40A6-8A7F-0742CBF3FD49}"/>
              </a:ext>
            </a:extLst>
          </p:cNvPr>
          <p:cNvPicPr>
            <a:picLocks noChangeAspect="1"/>
          </p:cNvPicPr>
          <p:nvPr/>
        </p:nvPicPr>
        <p:blipFill>
          <a:blip r:embed="rId4"/>
          <a:stretch>
            <a:fillRect/>
          </a:stretch>
        </p:blipFill>
        <p:spPr>
          <a:xfrm>
            <a:off x="5851243" y="1199255"/>
            <a:ext cx="1143160" cy="1409897"/>
          </a:xfrm>
          <a:prstGeom prst="rect">
            <a:avLst/>
          </a:prstGeom>
          <a:ln>
            <a:solidFill>
              <a:schemeClr val="tx1"/>
            </a:solidFill>
          </a:ln>
        </p:spPr>
      </p:pic>
      <p:sp>
        <p:nvSpPr>
          <p:cNvPr id="10" name="TextBox 9">
            <a:extLst>
              <a:ext uri="{FF2B5EF4-FFF2-40B4-BE49-F238E27FC236}">
                <a16:creationId xmlns:a16="http://schemas.microsoft.com/office/drawing/2014/main" id="{935D8F51-6885-490C-8CA6-06964DD07C4B}"/>
              </a:ext>
            </a:extLst>
          </p:cNvPr>
          <p:cNvSpPr txBox="1"/>
          <p:nvPr/>
        </p:nvSpPr>
        <p:spPr>
          <a:xfrm>
            <a:off x="6994403" y="1211707"/>
            <a:ext cx="4621002" cy="1384995"/>
          </a:xfrm>
          <a:prstGeom prst="rect">
            <a:avLst/>
          </a:prstGeom>
          <a:noFill/>
        </p:spPr>
        <p:txBody>
          <a:bodyPr wrap="square" rtlCol="0">
            <a:spAutoFit/>
          </a:bodyPr>
          <a:lstStyle/>
          <a:p>
            <a:r>
              <a:rPr lang="en-US" sz="1400" u="sng" dirty="0">
                <a:latin typeface="Avenir Next LT Pro Demi" panose="020B0704020202020204" pitchFamily="34" charset="0"/>
              </a:rPr>
              <a:t>Monthly Income Levels:</a:t>
            </a:r>
          </a:p>
          <a:p>
            <a:pPr marL="285750" indent="-285750">
              <a:buFont typeface="Arial" panose="020B0604020202020204" pitchFamily="34" charset="0"/>
              <a:buChar char="•"/>
            </a:pPr>
            <a:r>
              <a:rPr lang="en-US" sz="1400" dirty="0">
                <a:latin typeface="Avenir Next LT Pro Demi" panose="020B0704020202020204" pitchFamily="34" charset="0"/>
              </a:rPr>
              <a:t>Low Income: &lt; $2670</a:t>
            </a:r>
          </a:p>
          <a:p>
            <a:pPr marL="285750" indent="-285750">
              <a:buFont typeface="Arial" panose="020B0604020202020204" pitchFamily="34" charset="0"/>
              <a:buChar char="•"/>
            </a:pPr>
            <a:r>
              <a:rPr lang="en-US" sz="1400" dirty="0">
                <a:latin typeface="Avenir Next LT Pro Demi" panose="020B0704020202020204" pitchFamily="34" charset="0"/>
              </a:rPr>
              <a:t>Lower Middle Income: Between $2670 and $4451</a:t>
            </a:r>
          </a:p>
          <a:p>
            <a:pPr marL="285750" indent="-285750">
              <a:buFont typeface="Arial" panose="020B0604020202020204" pitchFamily="34" charset="0"/>
              <a:buChar char="•"/>
            </a:pPr>
            <a:r>
              <a:rPr lang="en-US" sz="1400" dirty="0">
                <a:latin typeface="Avenir Next LT Pro Demi" panose="020B0704020202020204" pitchFamily="34" charset="0"/>
              </a:rPr>
              <a:t>Middle Income: Between $ 4451 and $8903</a:t>
            </a:r>
          </a:p>
          <a:p>
            <a:pPr marL="285750" indent="-285750">
              <a:buFont typeface="Arial" panose="020B0604020202020204" pitchFamily="34" charset="0"/>
              <a:buChar char="•"/>
            </a:pPr>
            <a:r>
              <a:rPr lang="en-US" sz="1400" dirty="0">
                <a:latin typeface="Avenir Next LT Pro Demi" panose="020B0704020202020204" pitchFamily="34" charset="0"/>
              </a:rPr>
              <a:t>Upper Middle Income : $ 8903 and $20,030</a:t>
            </a:r>
          </a:p>
          <a:p>
            <a:pPr marL="285750" indent="-285750">
              <a:buFont typeface="Arial" panose="020B0604020202020204" pitchFamily="34" charset="0"/>
              <a:buChar char="•"/>
            </a:pPr>
            <a:r>
              <a:rPr lang="en-US" sz="1400" dirty="0">
                <a:latin typeface="Avenir Next LT Pro Demi" panose="020B0704020202020204" pitchFamily="34" charset="0"/>
              </a:rPr>
              <a:t>High Income : &gt; $ 20,030</a:t>
            </a:r>
          </a:p>
        </p:txBody>
      </p:sp>
      <p:sp>
        <p:nvSpPr>
          <p:cNvPr id="11" name="Content Placeholder 10">
            <a:extLst>
              <a:ext uri="{FF2B5EF4-FFF2-40B4-BE49-F238E27FC236}">
                <a16:creationId xmlns:a16="http://schemas.microsoft.com/office/drawing/2014/main" id="{64B090FD-D7F8-4619-BDB3-E1720B2DE8CB}"/>
              </a:ext>
            </a:extLst>
          </p:cNvPr>
          <p:cNvSpPr txBox="1">
            <a:spLocks noGrp="1"/>
          </p:cNvSpPr>
          <p:nvPr>
            <p:ph idx="1"/>
          </p:nvPr>
        </p:nvSpPr>
        <p:spPr>
          <a:xfrm>
            <a:off x="838200" y="3371214"/>
            <a:ext cx="10515600" cy="2984407"/>
          </a:xfrm>
          <a:prstGeom prst="rect">
            <a:avLst/>
          </a:prstGeom>
          <a:noFill/>
        </p:spPr>
        <p:txBody>
          <a:bodyPr wrap="square">
            <a:spAutoFit/>
          </a:bodyPr>
          <a:lstStyle/>
          <a:p>
            <a:pPr>
              <a:buFont typeface="Wingdings" panose="05000000000000000000" pitchFamily="2" charset="2"/>
              <a:buChar char="Ø"/>
            </a:pPr>
            <a:r>
              <a:rPr lang="en-US" sz="1600" b="1" dirty="0">
                <a:latin typeface="Avenir Next LT Pro" panose="020B0504020202020204" pitchFamily="34" charset="0"/>
              </a:rPr>
              <a:t>H0: There is no association between Customer Income and Profit.</a:t>
            </a:r>
          </a:p>
          <a:p>
            <a:pPr>
              <a:buFont typeface="Wingdings" panose="05000000000000000000" pitchFamily="2" charset="2"/>
              <a:buChar char="Ø"/>
            </a:pPr>
            <a:r>
              <a:rPr lang="en-US" sz="1600" b="1" dirty="0">
                <a:latin typeface="Avenir Next LT Pro" panose="020B0504020202020204" pitchFamily="34" charset="0"/>
              </a:rPr>
              <a:t>H1: There is an association between Customer Income and Profit.</a:t>
            </a:r>
          </a:p>
          <a:p>
            <a:pPr marL="0" indent="0">
              <a:buNone/>
            </a:pPr>
            <a:endParaRPr lang="en-US" sz="1600" dirty="0">
              <a:latin typeface="Avenir Next LT Pro" panose="020B0504020202020204" pitchFamily="34" charset="0"/>
            </a:endParaRPr>
          </a:p>
          <a:p>
            <a:pPr marL="0" indent="0">
              <a:buNone/>
            </a:pPr>
            <a:r>
              <a:rPr lang="en-US" sz="1600" b="1" u="sng" dirty="0">
                <a:latin typeface="Avenir Next LT Pro" panose="020B0504020202020204" pitchFamily="34" charset="0"/>
              </a:rPr>
              <a:t>Test Utilized :  Chi-squared test</a:t>
            </a:r>
          </a:p>
          <a:p>
            <a:pPr marL="0" indent="0">
              <a:buNone/>
            </a:pPr>
            <a:r>
              <a:rPr lang="en-US" sz="1600" dirty="0">
                <a:latin typeface="Avenir Next LT Pro" panose="020B0504020202020204" pitchFamily="34" charset="0"/>
              </a:rPr>
              <a:t>Alpha: </a:t>
            </a:r>
            <a:r>
              <a:rPr lang="en-US" sz="1600" b="1" dirty="0">
                <a:latin typeface="Avenir Next LT Pro" panose="020B0504020202020204" pitchFamily="34" charset="0"/>
              </a:rPr>
              <a:t>0.05</a:t>
            </a:r>
          </a:p>
          <a:p>
            <a:pPr marL="0" indent="0">
              <a:buNone/>
            </a:pPr>
            <a:r>
              <a:rPr lang="en-US" sz="1600" dirty="0">
                <a:latin typeface="Avenir Next LT Pro" panose="020B0504020202020204" pitchFamily="34" charset="0"/>
              </a:rPr>
              <a:t>P-Value: </a:t>
            </a:r>
            <a:r>
              <a:rPr lang="en-US" sz="1600" b="1" dirty="0">
                <a:latin typeface="Avenir Next LT Pro" panose="020B0504020202020204" pitchFamily="34" charset="0"/>
              </a:rPr>
              <a:t>0.0</a:t>
            </a:r>
          </a:p>
          <a:p>
            <a:pPr marL="0" indent="0">
              <a:buNone/>
            </a:pPr>
            <a:endParaRPr lang="en-US" sz="1600" u="sng" dirty="0">
              <a:latin typeface="Avenir Next LT Pro" panose="020B0504020202020204" pitchFamily="34" charset="0"/>
            </a:endParaRPr>
          </a:p>
          <a:p>
            <a:pPr marL="0" indent="0">
              <a:buNone/>
            </a:pPr>
            <a:r>
              <a:rPr lang="en-US" sz="1600" b="1" u="sng" dirty="0">
                <a:latin typeface="Avenir Next LT Pro" panose="020B0504020202020204" pitchFamily="34" charset="0"/>
              </a:rPr>
              <a:t>Verdict</a:t>
            </a:r>
            <a:r>
              <a:rPr lang="en-US" sz="1600" u="sng" dirty="0">
                <a:latin typeface="Avenir Next LT Pro" panose="020B0504020202020204" pitchFamily="34" charset="0"/>
              </a:rPr>
              <a:t>:</a:t>
            </a:r>
            <a:r>
              <a:rPr lang="en-US" sz="1600" dirty="0">
                <a:latin typeface="Avenir Next LT Pro" panose="020B0504020202020204" pitchFamily="34" charset="0"/>
              </a:rPr>
              <a:t> P-value is </a:t>
            </a:r>
            <a:r>
              <a:rPr lang="en-US" sz="1600" b="1" dirty="0">
                <a:latin typeface="Avenir Next LT Pro" panose="020B0504020202020204" pitchFamily="34" charset="0"/>
              </a:rPr>
              <a:t>statistically significant </a:t>
            </a:r>
            <a:r>
              <a:rPr lang="en-US" sz="1600" dirty="0">
                <a:latin typeface="Avenir Next LT Pro" panose="020B0504020202020204" pitchFamily="34" charset="0"/>
              </a:rPr>
              <a:t>since </a:t>
            </a:r>
            <a:r>
              <a:rPr lang="en-US" sz="1600" b="1" dirty="0">
                <a:latin typeface="Avenir Next LT Pro" panose="020B0504020202020204" pitchFamily="34" charset="0"/>
              </a:rPr>
              <a:t>P-value is lower than the alpha. </a:t>
            </a:r>
            <a:r>
              <a:rPr lang="en-US" sz="1600" dirty="0">
                <a:latin typeface="Avenir Next LT Pro" panose="020B0504020202020204" pitchFamily="34" charset="0"/>
              </a:rPr>
              <a:t>Therefore, we can </a:t>
            </a:r>
            <a:r>
              <a:rPr lang="en-US" sz="1600" b="1" dirty="0">
                <a:latin typeface="Avenir Next LT Pro" panose="020B0504020202020204" pitchFamily="34" charset="0"/>
              </a:rPr>
              <a:t>reject the null hypothesis.</a:t>
            </a:r>
            <a:r>
              <a:rPr lang="en-US" sz="1600" dirty="0">
                <a:latin typeface="Avenir Next LT Pro" panose="020B0504020202020204" pitchFamily="34" charset="0"/>
              </a:rPr>
              <a:t> There is an </a:t>
            </a:r>
            <a:r>
              <a:rPr lang="en-US" sz="1600" b="1" dirty="0">
                <a:latin typeface="Avenir Next LT Pro" panose="020B0504020202020204" pitchFamily="34" charset="0"/>
              </a:rPr>
              <a:t>association between Profit and Customer income level</a:t>
            </a:r>
            <a:r>
              <a:rPr lang="en-US" sz="1600" dirty="0">
                <a:latin typeface="Avenir Next LT Pro" panose="020B0504020202020204" pitchFamily="34" charset="0"/>
              </a:rPr>
              <a:t>.</a:t>
            </a:r>
            <a:endParaRPr lang="en-US" sz="1600" b="1" dirty="0">
              <a:latin typeface="Avenir Next LT Pro" panose="020B0504020202020204" pitchFamily="34" charset="0"/>
            </a:endParaRPr>
          </a:p>
        </p:txBody>
      </p:sp>
    </p:spTree>
    <p:extLst>
      <p:ext uri="{BB962C8B-B14F-4D97-AF65-F5344CB8AC3E}">
        <p14:creationId xmlns:p14="http://schemas.microsoft.com/office/powerpoint/2010/main" val="41751335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9" name="Group 38">
            <a:extLst>
              <a:ext uri="{FF2B5EF4-FFF2-40B4-BE49-F238E27FC236}">
                <a16:creationId xmlns:a16="http://schemas.microsoft.com/office/drawing/2014/main" id="{59A59B10-9D94-4C5B-8BF0-95928DCE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40" name="Group 39">
              <a:extLst>
                <a:ext uri="{FF2B5EF4-FFF2-40B4-BE49-F238E27FC236}">
                  <a16:creationId xmlns:a16="http://schemas.microsoft.com/office/drawing/2014/main" id="{354E31B9-72DD-4DE4-B3E3-4395530BEC1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44" name="Freeform: Shape 43">
                <a:extLst>
                  <a:ext uri="{FF2B5EF4-FFF2-40B4-BE49-F238E27FC236}">
                    <a16:creationId xmlns:a16="http://schemas.microsoft.com/office/drawing/2014/main" id="{68738192-1FEA-49E1-BFF3-6D1C324A5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Freeform: Shape 44">
                <a:extLst>
                  <a:ext uri="{FF2B5EF4-FFF2-40B4-BE49-F238E27FC236}">
                    <a16:creationId xmlns:a16="http://schemas.microsoft.com/office/drawing/2014/main" id="{F3C51644-0F34-453B-92B8-9FF33932E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4" name="Group 40">
              <a:extLst>
                <a:ext uri="{FF2B5EF4-FFF2-40B4-BE49-F238E27FC236}">
                  <a16:creationId xmlns:a16="http://schemas.microsoft.com/office/drawing/2014/main" id="{8ADB9AB8-2EB4-4B5E-9A1E-84F2E44D91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42" name="Freeform: Shape 41">
                <a:extLst>
                  <a:ext uri="{FF2B5EF4-FFF2-40B4-BE49-F238E27FC236}">
                    <a16:creationId xmlns:a16="http://schemas.microsoft.com/office/drawing/2014/main" id="{95F439B0-E080-4B01-85AF-D226A85BA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EDEC643B-AA3F-4913-B411-1458BCEF2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 name="Title 1">
            <a:extLst>
              <a:ext uri="{FF2B5EF4-FFF2-40B4-BE49-F238E27FC236}">
                <a16:creationId xmlns:a16="http://schemas.microsoft.com/office/drawing/2014/main" id="{799C009A-2C38-420B-8FB8-32CE1834ACC8}"/>
              </a:ext>
            </a:extLst>
          </p:cNvPr>
          <p:cNvSpPr>
            <a:spLocks noGrp="1"/>
          </p:cNvSpPr>
          <p:nvPr>
            <p:ph type="title"/>
          </p:nvPr>
        </p:nvSpPr>
        <p:spPr>
          <a:xfrm>
            <a:off x="838199" y="1120676"/>
            <a:ext cx="6119192" cy="2308324"/>
          </a:xfrm>
        </p:spPr>
        <p:txBody>
          <a:bodyPr vert="horz" lIns="91440" tIns="45720" rIns="91440" bIns="45720" rtlCol="0" anchor="b">
            <a:normAutofit/>
          </a:bodyPr>
          <a:lstStyle/>
          <a:p>
            <a:r>
              <a:rPr lang="en-US" sz="7200" b="1" dirty="0">
                <a:solidFill>
                  <a:srgbClr val="FF6600"/>
                </a:solidFill>
                <a:effectLst>
                  <a:outerShdw blurRad="38100" dist="38100" dir="2700000" algn="tl">
                    <a:srgbClr val="000000">
                      <a:alpha val="43137"/>
                    </a:srgbClr>
                  </a:outerShdw>
                </a:effectLst>
                <a:latin typeface="Avenir LT Std 65 Medium" panose="020B0803020203020204" pitchFamily="34" charset="0"/>
              </a:rPr>
              <a:t>Hypothesis 4:</a:t>
            </a:r>
            <a: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 </a:t>
            </a:r>
            <a:b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br>
            <a:b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br>
            <a: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t>Is there an association between City and Profit?</a:t>
            </a:r>
            <a:r>
              <a:rPr lang="en-US" sz="24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 </a:t>
            </a:r>
            <a:endPar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endParaRPr>
          </a:p>
        </p:txBody>
      </p:sp>
      <p:sp>
        <p:nvSpPr>
          <p:cNvPr id="4" name="Slide Number Placeholder 3">
            <a:extLst>
              <a:ext uri="{FF2B5EF4-FFF2-40B4-BE49-F238E27FC236}">
                <a16:creationId xmlns:a16="http://schemas.microsoft.com/office/drawing/2014/main" id="{1992C3F3-C64F-4C4F-A7B4-4C7B4ECC5791}"/>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48F63A3B-78C7-47BE-AE5E-E10140E04643}" type="slidenum">
              <a:rPr kumimoji="0" lang="en-US" sz="4400" b="0"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37</a:t>
            </a:fld>
            <a:endParaRPr kumimoji="0" lang="en-US" sz="44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3" name="Picture 62">
            <a:extLst>
              <a:ext uri="{FF2B5EF4-FFF2-40B4-BE49-F238E27FC236}">
                <a16:creationId xmlns:a16="http://schemas.microsoft.com/office/drawing/2014/main" id="{A704440B-E7BA-4BDD-A268-7403304B3E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14" name="Graphic 13" descr="Clipboard Mixed with solid fill">
            <a:extLst>
              <a:ext uri="{FF2B5EF4-FFF2-40B4-BE49-F238E27FC236}">
                <a16:creationId xmlns:a16="http://schemas.microsoft.com/office/drawing/2014/main" id="{ECA79679-2C8D-4692-BABE-D61577CE7C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06322" y="1120676"/>
            <a:ext cx="2262555" cy="2262555"/>
          </a:xfrm>
          <a:prstGeom prst="rect">
            <a:avLst/>
          </a:prstGeom>
        </p:spPr>
      </p:pic>
    </p:spTree>
    <p:extLst>
      <p:ext uri="{BB962C8B-B14F-4D97-AF65-F5344CB8AC3E}">
        <p14:creationId xmlns:p14="http://schemas.microsoft.com/office/powerpoint/2010/main" val="19174997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AF7462-92A8-45C4-842B-25B51DE4202D}"/>
              </a:ext>
            </a:extLst>
          </p:cNvPr>
          <p:cNvSpPr>
            <a:spLocks noGrp="1"/>
          </p:cNvSpPr>
          <p:nvPr>
            <p:ph type="sldNum" sz="quarter" idx="12"/>
          </p:nvPr>
        </p:nvSpPr>
        <p:spPr/>
        <p:txBody>
          <a:bodyPr/>
          <a:lstStyle/>
          <a:p>
            <a:fld id="{48F63A3B-78C7-47BE-AE5E-E10140E04643}" type="slidenum">
              <a:rPr lang="en-US" smtClean="0"/>
              <a:t>38</a:t>
            </a:fld>
            <a:endParaRPr lang="en-US"/>
          </a:p>
        </p:txBody>
      </p:sp>
      <p:pic>
        <p:nvPicPr>
          <p:cNvPr id="5" name="Picture 4">
            <a:extLst>
              <a:ext uri="{FF2B5EF4-FFF2-40B4-BE49-F238E27FC236}">
                <a16:creationId xmlns:a16="http://schemas.microsoft.com/office/drawing/2014/main" id="{C913BC1F-547D-4D5F-8AAB-5AAAF3EA09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13" name="Picture 12" descr="Chart, bar chart&#10;&#10;Description automatically generated">
            <a:extLst>
              <a:ext uri="{FF2B5EF4-FFF2-40B4-BE49-F238E27FC236}">
                <a16:creationId xmlns:a16="http://schemas.microsoft.com/office/drawing/2014/main" id="{A58E035E-3504-4847-ADDD-8BBB3B527301}"/>
              </a:ext>
            </a:extLst>
          </p:cNvPr>
          <p:cNvPicPr>
            <a:picLocks noChangeAspect="1"/>
          </p:cNvPicPr>
          <p:nvPr/>
        </p:nvPicPr>
        <p:blipFill>
          <a:blip r:embed="rId3"/>
          <a:stretch>
            <a:fillRect/>
          </a:stretch>
        </p:blipFill>
        <p:spPr>
          <a:xfrm>
            <a:off x="5674417" y="2216755"/>
            <a:ext cx="6119191" cy="3645476"/>
          </a:xfrm>
          <a:prstGeom prst="rect">
            <a:avLst/>
          </a:prstGeom>
          <a:ln>
            <a:solidFill>
              <a:schemeClr val="tx1"/>
            </a:solidFill>
          </a:ln>
        </p:spPr>
      </p:pic>
      <p:pic>
        <p:nvPicPr>
          <p:cNvPr id="14" name="Picture 13" descr="A picture containing chart&#10;&#10;Description automatically generated">
            <a:extLst>
              <a:ext uri="{FF2B5EF4-FFF2-40B4-BE49-F238E27FC236}">
                <a16:creationId xmlns:a16="http://schemas.microsoft.com/office/drawing/2014/main" id="{B4888E4C-EC76-4886-BDA8-558F536A734B}"/>
              </a:ext>
            </a:extLst>
          </p:cNvPr>
          <p:cNvPicPr>
            <a:picLocks noChangeAspect="1"/>
          </p:cNvPicPr>
          <p:nvPr/>
        </p:nvPicPr>
        <p:blipFill>
          <a:blip r:embed="rId4"/>
          <a:stretch>
            <a:fillRect/>
          </a:stretch>
        </p:blipFill>
        <p:spPr>
          <a:xfrm>
            <a:off x="5674417" y="679864"/>
            <a:ext cx="1139686" cy="1409897"/>
          </a:xfrm>
          <a:prstGeom prst="rect">
            <a:avLst/>
          </a:prstGeom>
          <a:ln>
            <a:solidFill>
              <a:schemeClr val="tx1"/>
            </a:solidFill>
          </a:ln>
        </p:spPr>
      </p:pic>
      <p:sp>
        <p:nvSpPr>
          <p:cNvPr id="15" name="Content Placeholder 10">
            <a:extLst>
              <a:ext uri="{FF2B5EF4-FFF2-40B4-BE49-F238E27FC236}">
                <a16:creationId xmlns:a16="http://schemas.microsoft.com/office/drawing/2014/main" id="{49DA3FF9-139E-4201-8C3E-D0536337DB1B}"/>
              </a:ext>
            </a:extLst>
          </p:cNvPr>
          <p:cNvSpPr txBox="1">
            <a:spLocks noGrp="1"/>
          </p:cNvSpPr>
          <p:nvPr>
            <p:ph idx="1"/>
          </p:nvPr>
        </p:nvSpPr>
        <p:spPr>
          <a:xfrm>
            <a:off x="398392" y="679864"/>
            <a:ext cx="4995243" cy="5235279"/>
          </a:xfrm>
          <a:prstGeom prst="rect">
            <a:avLst/>
          </a:prstGeom>
          <a:noFill/>
        </p:spPr>
        <p:txBody>
          <a:bodyPr wrap="square">
            <a:spAutoFit/>
          </a:bodyPr>
          <a:lstStyle/>
          <a:p>
            <a:pPr>
              <a:buFont typeface="Wingdings" panose="05000000000000000000" pitchFamily="2" charset="2"/>
              <a:buChar char="Ø"/>
            </a:pPr>
            <a:r>
              <a:rPr lang="en-US" sz="1800" b="1" dirty="0">
                <a:latin typeface="Avenir Next LT Pro" panose="020B0504020202020204" pitchFamily="34" charset="0"/>
              </a:rPr>
              <a:t>H0: There is no association between City and Profit.</a:t>
            </a:r>
          </a:p>
          <a:p>
            <a:pPr>
              <a:buFont typeface="Wingdings" panose="05000000000000000000" pitchFamily="2" charset="2"/>
              <a:buChar char="Ø"/>
            </a:pPr>
            <a:r>
              <a:rPr lang="en-US" sz="1800" b="1" dirty="0">
                <a:latin typeface="Avenir Next LT Pro" panose="020B0504020202020204" pitchFamily="34" charset="0"/>
              </a:rPr>
              <a:t>H1: There is an association between City and Profit.</a:t>
            </a:r>
          </a:p>
          <a:p>
            <a:pPr marL="0" indent="0">
              <a:buNone/>
            </a:pPr>
            <a:endParaRPr lang="en-US" sz="1800" dirty="0">
              <a:latin typeface="Avenir Next LT Pro" panose="020B0504020202020204" pitchFamily="34" charset="0"/>
            </a:endParaRPr>
          </a:p>
          <a:p>
            <a:pPr marL="0" indent="0">
              <a:buNone/>
            </a:pPr>
            <a:endParaRPr lang="en-US" sz="1800" dirty="0">
              <a:latin typeface="Avenir Next LT Pro" panose="020B0504020202020204" pitchFamily="34" charset="0"/>
            </a:endParaRPr>
          </a:p>
          <a:p>
            <a:pPr marL="0" indent="0">
              <a:buNone/>
            </a:pPr>
            <a:r>
              <a:rPr lang="en-US" sz="1800" b="1" u="sng" dirty="0">
                <a:latin typeface="Avenir Next LT Pro" panose="020B0504020202020204" pitchFamily="34" charset="0"/>
              </a:rPr>
              <a:t>Test Utilized :  Chi-squared test</a:t>
            </a:r>
          </a:p>
          <a:p>
            <a:pPr marL="0" indent="0">
              <a:buNone/>
            </a:pPr>
            <a:r>
              <a:rPr lang="en-US" sz="1800" dirty="0">
                <a:latin typeface="Avenir Next LT Pro" panose="020B0504020202020204" pitchFamily="34" charset="0"/>
              </a:rPr>
              <a:t>Alpha: </a:t>
            </a:r>
            <a:r>
              <a:rPr lang="en-US" sz="1800" b="1" dirty="0">
                <a:latin typeface="Avenir Next LT Pro" panose="020B0504020202020204" pitchFamily="34" charset="0"/>
              </a:rPr>
              <a:t>0.05</a:t>
            </a:r>
          </a:p>
          <a:p>
            <a:pPr marL="0" indent="0">
              <a:buNone/>
            </a:pPr>
            <a:r>
              <a:rPr lang="en-US" sz="1800" dirty="0">
                <a:latin typeface="Avenir Next LT Pro" panose="020B0504020202020204" pitchFamily="34" charset="0"/>
              </a:rPr>
              <a:t>P-Value: </a:t>
            </a:r>
            <a:r>
              <a:rPr lang="en-US" sz="1800" b="1" dirty="0">
                <a:latin typeface="Avenir Next LT Pro" panose="020B0504020202020204" pitchFamily="34" charset="0"/>
              </a:rPr>
              <a:t>0.0</a:t>
            </a:r>
          </a:p>
          <a:p>
            <a:pPr marL="0" indent="0">
              <a:buNone/>
            </a:pPr>
            <a:endParaRPr lang="en-US" sz="1800" u="sng" dirty="0">
              <a:latin typeface="Avenir Next LT Pro" panose="020B0504020202020204" pitchFamily="34" charset="0"/>
            </a:endParaRPr>
          </a:p>
          <a:p>
            <a:pPr marL="0" indent="0">
              <a:buNone/>
            </a:pPr>
            <a:endParaRPr lang="en-US" sz="1800" u="sng" dirty="0">
              <a:latin typeface="Avenir Next LT Pro" panose="020B0504020202020204" pitchFamily="34" charset="0"/>
            </a:endParaRPr>
          </a:p>
          <a:p>
            <a:pPr marL="0" indent="0">
              <a:buNone/>
            </a:pPr>
            <a:r>
              <a:rPr lang="en-US" sz="1800" b="1" u="sng" dirty="0">
                <a:latin typeface="Avenir Next LT Pro" panose="020B0504020202020204" pitchFamily="34" charset="0"/>
              </a:rPr>
              <a:t>Verdict</a:t>
            </a:r>
            <a:r>
              <a:rPr lang="en-US" sz="1800" u="sng" dirty="0">
                <a:latin typeface="Avenir Next LT Pro" panose="020B0504020202020204" pitchFamily="34" charset="0"/>
              </a:rPr>
              <a:t>:</a:t>
            </a:r>
            <a:r>
              <a:rPr lang="en-US" sz="1800" dirty="0">
                <a:latin typeface="Avenir Next LT Pro" panose="020B0504020202020204" pitchFamily="34" charset="0"/>
              </a:rPr>
              <a:t> P-value is </a:t>
            </a:r>
            <a:r>
              <a:rPr lang="en-US" sz="1800" b="1" dirty="0">
                <a:latin typeface="Avenir Next LT Pro" panose="020B0504020202020204" pitchFamily="34" charset="0"/>
              </a:rPr>
              <a:t>statistically significant </a:t>
            </a:r>
            <a:r>
              <a:rPr lang="en-US" sz="1800" dirty="0">
                <a:latin typeface="Avenir Next LT Pro" panose="020B0504020202020204" pitchFamily="34" charset="0"/>
              </a:rPr>
              <a:t>since </a:t>
            </a:r>
            <a:r>
              <a:rPr lang="en-US" sz="1800" b="1" dirty="0">
                <a:latin typeface="Avenir Next LT Pro" panose="020B0504020202020204" pitchFamily="34" charset="0"/>
              </a:rPr>
              <a:t>P-value is lower than the alpha. </a:t>
            </a:r>
            <a:r>
              <a:rPr lang="en-US" sz="1800" dirty="0">
                <a:latin typeface="Avenir Next LT Pro" panose="020B0504020202020204" pitchFamily="34" charset="0"/>
              </a:rPr>
              <a:t>Therefore, we can </a:t>
            </a:r>
            <a:r>
              <a:rPr lang="en-US" sz="1800" b="1" dirty="0">
                <a:latin typeface="Avenir Next LT Pro" panose="020B0504020202020204" pitchFamily="34" charset="0"/>
              </a:rPr>
              <a:t>reject the null hypothesis.</a:t>
            </a:r>
            <a:r>
              <a:rPr lang="en-US" sz="1800" dirty="0">
                <a:latin typeface="Avenir Next LT Pro" panose="020B0504020202020204" pitchFamily="34" charset="0"/>
              </a:rPr>
              <a:t> There is an </a:t>
            </a:r>
            <a:r>
              <a:rPr lang="en-US" sz="1800" b="1" dirty="0">
                <a:latin typeface="Avenir Next LT Pro" panose="020B0504020202020204" pitchFamily="34" charset="0"/>
              </a:rPr>
              <a:t>association between Profit and City</a:t>
            </a:r>
            <a:r>
              <a:rPr lang="en-US" sz="1800" dirty="0">
                <a:latin typeface="Avenir Next LT Pro" panose="020B0504020202020204" pitchFamily="34" charset="0"/>
              </a:rPr>
              <a:t>.</a:t>
            </a:r>
            <a:endParaRPr lang="en-US" sz="1800" b="1" dirty="0">
              <a:latin typeface="Avenir Next LT Pro" panose="020B0504020202020204" pitchFamily="34" charset="0"/>
            </a:endParaRPr>
          </a:p>
        </p:txBody>
      </p:sp>
    </p:spTree>
    <p:extLst>
      <p:ext uri="{BB962C8B-B14F-4D97-AF65-F5344CB8AC3E}">
        <p14:creationId xmlns:p14="http://schemas.microsoft.com/office/powerpoint/2010/main" val="22496126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9" name="Group 38">
            <a:extLst>
              <a:ext uri="{FF2B5EF4-FFF2-40B4-BE49-F238E27FC236}">
                <a16:creationId xmlns:a16="http://schemas.microsoft.com/office/drawing/2014/main" id="{59A59B10-9D94-4C5B-8BF0-95928DCE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40" name="Group 39">
              <a:extLst>
                <a:ext uri="{FF2B5EF4-FFF2-40B4-BE49-F238E27FC236}">
                  <a16:creationId xmlns:a16="http://schemas.microsoft.com/office/drawing/2014/main" id="{354E31B9-72DD-4DE4-B3E3-4395530BEC1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44" name="Freeform: Shape 43">
                <a:extLst>
                  <a:ext uri="{FF2B5EF4-FFF2-40B4-BE49-F238E27FC236}">
                    <a16:creationId xmlns:a16="http://schemas.microsoft.com/office/drawing/2014/main" id="{68738192-1FEA-49E1-BFF3-6D1C324A5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Freeform: Shape 44">
                <a:extLst>
                  <a:ext uri="{FF2B5EF4-FFF2-40B4-BE49-F238E27FC236}">
                    <a16:creationId xmlns:a16="http://schemas.microsoft.com/office/drawing/2014/main" id="{F3C51644-0F34-453B-92B8-9FF33932E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4" name="Group 40">
              <a:extLst>
                <a:ext uri="{FF2B5EF4-FFF2-40B4-BE49-F238E27FC236}">
                  <a16:creationId xmlns:a16="http://schemas.microsoft.com/office/drawing/2014/main" id="{8ADB9AB8-2EB4-4B5E-9A1E-84F2E44D91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42" name="Freeform: Shape 41">
                <a:extLst>
                  <a:ext uri="{FF2B5EF4-FFF2-40B4-BE49-F238E27FC236}">
                    <a16:creationId xmlns:a16="http://schemas.microsoft.com/office/drawing/2014/main" id="{95F439B0-E080-4B01-85AF-D226A85BA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EDEC643B-AA3F-4913-B411-1458BCEF2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 name="Title 1">
            <a:extLst>
              <a:ext uri="{FF2B5EF4-FFF2-40B4-BE49-F238E27FC236}">
                <a16:creationId xmlns:a16="http://schemas.microsoft.com/office/drawing/2014/main" id="{799C009A-2C38-420B-8FB8-32CE1834ACC8}"/>
              </a:ext>
            </a:extLst>
          </p:cNvPr>
          <p:cNvSpPr>
            <a:spLocks noGrp="1"/>
          </p:cNvSpPr>
          <p:nvPr>
            <p:ph type="title"/>
          </p:nvPr>
        </p:nvSpPr>
        <p:spPr>
          <a:xfrm>
            <a:off x="838199" y="1120676"/>
            <a:ext cx="6119192" cy="2308324"/>
          </a:xfrm>
        </p:spPr>
        <p:txBody>
          <a:bodyPr vert="horz" lIns="91440" tIns="45720" rIns="91440" bIns="45720" rtlCol="0" anchor="b">
            <a:normAutofit/>
          </a:bodyPr>
          <a:lstStyle/>
          <a:p>
            <a:r>
              <a:rPr lang="en-US" sz="7200" b="1" dirty="0">
                <a:solidFill>
                  <a:srgbClr val="FF6600"/>
                </a:solidFill>
                <a:effectLst>
                  <a:outerShdw blurRad="38100" dist="38100" dir="2700000" algn="tl">
                    <a:srgbClr val="000000">
                      <a:alpha val="43137"/>
                    </a:srgbClr>
                  </a:outerShdw>
                </a:effectLst>
                <a:latin typeface="Avenir LT Std 65 Medium" panose="020B0803020203020204" pitchFamily="34" charset="0"/>
              </a:rPr>
              <a:t>Hypothesis 5:</a:t>
            </a:r>
            <a: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 </a:t>
            </a:r>
            <a:b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br>
            <a:b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br>
            <a: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t>Does Profit vary by Month?</a:t>
            </a:r>
            <a:r>
              <a:rPr lang="en-US" sz="24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 </a:t>
            </a:r>
            <a:endPar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endParaRPr>
          </a:p>
        </p:txBody>
      </p:sp>
      <p:sp>
        <p:nvSpPr>
          <p:cNvPr id="4" name="Slide Number Placeholder 3">
            <a:extLst>
              <a:ext uri="{FF2B5EF4-FFF2-40B4-BE49-F238E27FC236}">
                <a16:creationId xmlns:a16="http://schemas.microsoft.com/office/drawing/2014/main" id="{1992C3F3-C64F-4C4F-A7B4-4C7B4ECC5791}"/>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48F63A3B-78C7-47BE-AE5E-E10140E04643}" type="slidenum">
              <a:rPr kumimoji="0" lang="en-US" sz="4400" b="0"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39</a:t>
            </a:fld>
            <a:endParaRPr kumimoji="0" lang="en-US" sz="44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3" name="Picture 62">
            <a:extLst>
              <a:ext uri="{FF2B5EF4-FFF2-40B4-BE49-F238E27FC236}">
                <a16:creationId xmlns:a16="http://schemas.microsoft.com/office/drawing/2014/main" id="{A704440B-E7BA-4BDD-A268-7403304B3E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14" name="Graphic 13" descr="Clipboard Mixed with solid fill">
            <a:extLst>
              <a:ext uri="{FF2B5EF4-FFF2-40B4-BE49-F238E27FC236}">
                <a16:creationId xmlns:a16="http://schemas.microsoft.com/office/drawing/2014/main" id="{ECA79679-2C8D-4692-BABE-D61577CE7C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06322" y="1120676"/>
            <a:ext cx="2262555" cy="2262555"/>
          </a:xfrm>
          <a:prstGeom prst="rect">
            <a:avLst/>
          </a:prstGeom>
        </p:spPr>
      </p:pic>
    </p:spTree>
    <p:extLst>
      <p:ext uri="{BB962C8B-B14F-4D97-AF65-F5344CB8AC3E}">
        <p14:creationId xmlns:p14="http://schemas.microsoft.com/office/powerpoint/2010/main" val="1111433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6CC53E2-D412-469B-A8AE-3B3F7E64784A}"/>
              </a:ext>
            </a:extLst>
          </p:cNvPr>
          <p:cNvSpPr txBox="1">
            <a:spLocks/>
          </p:cNvSpPr>
          <p:nvPr/>
        </p:nvSpPr>
        <p:spPr>
          <a:xfrm rot="5400000">
            <a:off x="2666998" y="-2667000"/>
            <a:ext cx="6858002" cy="12192002"/>
          </a:xfrm>
          <a:prstGeom prst="rect">
            <a:avLst/>
          </a:prstGeom>
          <a:solidFill>
            <a:srgbClr val="3B3B3B"/>
          </a:solidFill>
        </p:spPr>
        <p:txBody>
          <a:bodyPr vert="vert270"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dirty="0"/>
            </a:br>
            <a:br>
              <a:rPr lang="en-US" dirty="0"/>
            </a:br>
            <a:br>
              <a:rPr lang="en-US" dirty="0"/>
            </a:br>
            <a:endParaRPr lang="en-US" b="1" dirty="0">
              <a:solidFill>
                <a:srgbClr val="FF6600"/>
              </a:solidFill>
              <a:latin typeface="Avenir LT Std 65 Medium" panose="020B0803020203020204" pitchFamily="34" charset="0"/>
            </a:endParaRPr>
          </a:p>
        </p:txBody>
      </p:sp>
      <p:sp>
        <p:nvSpPr>
          <p:cNvPr id="3" name="Content Placeholder 2">
            <a:extLst>
              <a:ext uri="{FF2B5EF4-FFF2-40B4-BE49-F238E27FC236}">
                <a16:creationId xmlns:a16="http://schemas.microsoft.com/office/drawing/2014/main" id="{8DBD8A88-C6FD-435A-8A5E-0FD38DD3E3BE}"/>
              </a:ext>
            </a:extLst>
          </p:cNvPr>
          <p:cNvSpPr>
            <a:spLocks noGrp="1"/>
          </p:cNvSpPr>
          <p:nvPr>
            <p:ph idx="1"/>
          </p:nvPr>
        </p:nvSpPr>
        <p:spPr/>
        <p:txBody>
          <a:bodyPr>
            <a:normAutofit lnSpcReduction="10000"/>
          </a:bodyPr>
          <a:lstStyle/>
          <a:p>
            <a:pPr marL="0" indent="0" algn="just">
              <a:buNone/>
            </a:pPr>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The Client</a:t>
            </a:r>
          </a:p>
          <a:p>
            <a:pPr marL="0" indent="0" algn="just">
              <a:buNone/>
            </a:pPr>
            <a:r>
              <a:rPr lang="en-US" sz="2400" dirty="0">
                <a:solidFill>
                  <a:srgbClr val="FF6600"/>
                </a:solidFill>
                <a:effectLst>
                  <a:outerShdw blurRad="38100" dist="38100" dir="2700000" algn="tl">
                    <a:srgbClr val="000000">
                      <a:alpha val="43137"/>
                    </a:srgbClr>
                  </a:outerShdw>
                </a:effectLst>
                <a:latin typeface="Avenir LT Std 65 Medium" panose="020B0803020203020204" pitchFamily="34" charset="0"/>
              </a:rPr>
              <a:t>XYZ</a:t>
            </a:r>
            <a:r>
              <a:rPr lang="en-US" sz="2400" dirty="0">
                <a:solidFill>
                  <a:schemeClr val="bg1"/>
                </a:solidFill>
                <a:latin typeface="Avenir LT Std 65 Medium" panose="020B0803020203020204" pitchFamily="34" charset="0"/>
              </a:rPr>
              <a:t> is a private firm in US. Due to remarkable growth in the Cab Industry in last few years and multiple key players in the market, XYZ  is planning to invest in Cab industry and as per their Go-to-Market (G2M) strategy, they want to understand the market before taking final decision.</a:t>
            </a:r>
          </a:p>
          <a:p>
            <a:pPr marL="0" indent="0" algn="just">
              <a:buNone/>
            </a:pPr>
            <a:endParaRPr lang="en-US" sz="2400" dirty="0">
              <a:solidFill>
                <a:schemeClr val="bg1"/>
              </a:solidFill>
              <a:latin typeface="Avenir LT Std 65 Medium" panose="020B0803020203020204" pitchFamily="34" charset="0"/>
            </a:endParaRPr>
          </a:p>
          <a:p>
            <a:pPr marL="0" indent="0" algn="just">
              <a:buNone/>
            </a:pPr>
            <a:r>
              <a:rPr lang="en-US" sz="2400" dirty="0">
                <a:solidFill>
                  <a:schemeClr val="bg1"/>
                </a:solidFill>
                <a:latin typeface="Avenir LT Std 65 Medium" panose="020B0803020203020204" pitchFamily="34" charset="0"/>
              </a:rPr>
              <a:t>XYZ has provided multiple data sets that contains information on two cab companies. Each data set provided represents different aspects of the customer profile. </a:t>
            </a:r>
            <a:r>
              <a:rPr lang="en-US" sz="2400" dirty="0">
                <a:solidFill>
                  <a:srgbClr val="FF6600"/>
                </a:solidFill>
                <a:effectLst>
                  <a:outerShdw blurRad="38100" dist="38100" dir="2700000" algn="tl">
                    <a:srgbClr val="000000">
                      <a:alpha val="43137"/>
                    </a:srgbClr>
                  </a:outerShdw>
                </a:effectLst>
                <a:latin typeface="Avenir LT Std 65 Medium" panose="020B0803020203020204" pitchFamily="34" charset="0"/>
              </a:rPr>
              <a:t>XYZ is interested in using the actionable insights obtained to help them identify the right company to make their investment.</a:t>
            </a:r>
          </a:p>
        </p:txBody>
      </p:sp>
      <p:sp>
        <p:nvSpPr>
          <p:cNvPr id="4" name="Slide Number Placeholder 3">
            <a:extLst>
              <a:ext uri="{FF2B5EF4-FFF2-40B4-BE49-F238E27FC236}">
                <a16:creationId xmlns:a16="http://schemas.microsoft.com/office/drawing/2014/main" id="{77793EDD-A90C-45DD-8CA0-9DB2AB11A42F}"/>
              </a:ext>
            </a:extLst>
          </p:cNvPr>
          <p:cNvSpPr>
            <a:spLocks noGrp="1"/>
          </p:cNvSpPr>
          <p:nvPr>
            <p:ph type="sldNum" sz="quarter" idx="12"/>
          </p:nvPr>
        </p:nvSpPr>
        <p:spPr/>
        <p:txBody>
          <a:bodyPr/>
          <a:lstStyle/>
          <a:p>
            <a:fld id="{48F63A3B-78C7-47BE-AE5E-E10140E04643}" type="slidenum">
              <a:rPr lang="en-US" smtClean="0"/>
              <a:t>4</a:t>
            </a:fld>
            <a:endParaRPr lang="en-US"/>
          </a:p>
        </p:txBody>
      </p:sp>
      <p:sp>
        <p:nvSpPr>
          <p:cNvPr id="5" name="Title 1">
            <a:extLst>
              <a:ext uri="{FF2B5EF4-FFF2-40B4-BE49-F238E27FC236}">
                <a16:creationId xmlns:a16="http://schemas.microsoft.com/office/drawing/2014/main" id="{8EB4045B-5851-4B25-A35D-F11BF3D83C39}"/>
              </a:ext>
            </a:extLst>
          </p:cNvPr>
          <p:cNvSpPr>
            <a:spLocks noGrp="1"/>
          </p:cNvSpPr>
          <p:nvPr>
            <p:ph type="title"/>
          </p:nvPr>
        </p:nvSpPr>
        <p:spPr>
          <a:xfrm>
            <a:off x="838200" y="365125"/>
            <a:ext cx="10515600" cy="1325563"/>
          </a:xfrm>
        </p:spPr>
        <p:txBody>
          <a:bodyPr/>
          <a:lstStyle/>
          <a:p>
            <a:r>
              <a:rPr lang="en-US" sz="4400" dirty="0">
                <a:solidFill>
                  <a:srgbClr val="FF6600"/>
                </a:solidFill>
                <a:effectLst>
                  <a:outerShdw blurRad="38100" dist="38100" dir="2700000" algn="tl">
                    <a:srgbClr val="000000">
                      <a:alpha val="43137"/>
                    </a:srgbClr>
                  </a:outerShdw>
                </a:effectLst>
                <a:latin typeface="Avenir LT Std 65 Medium" panose="020B0803020203020204" pitchFamily="34" charset="0"/>
              </a:rPr>
              <a:t>Problem Statement</a:t>
            </a:r>
            <a:endParaRPr lang="en-US" dirty="0">
              <a:effectLst>
                <a:outerShdw blurRad="38100" dist="38100" dir="2700000" algn="tl">
                  <a:srgbClr val="000000">
                    <a:alpha val="43137"/>
                  </a:srgbClr>
                </a:outerShdw>
              </a:effectLst>
              <a:latin typeface="Avenir LT Std 45 Book" panose="020B0502020203020204" pitchFamily="34" charset="0"/>
            </a:endParaRPr>
          </a:p>
        </p:txBody>
      </p:sp>
      <p:pic>
        <p:nvPicPr>
          <p:cNvPr id="8" name="Picture 7">
            <a:extLst>
              <a:ext uri="{FF2B5EF4-FFF2-40B4-BE49-F238E27FC236}">
                <a16:creationId xmlns:a16="http://schemas.microsoft.com/office/drawing/2014/main" id="{BB289E34-675D-424B-94FD-6F00B5F156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Tree>
    <p:extLst>
      <p:ext uri="{BB962C8B-B14F-4D97-AF65-F5344CB8AC3E}">
        <p14:creationId xmlns:p14="http://schemas.microsoft.com/office/powerpoint/2010/main" val="1464322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880FDB-4228-4C79-8947-024B80A6705A}"/>
              </a:ext>
            </a:extLst>
          </p:cNvPr>
          <p:cNvSpPr>
            <a:spLocks noGrp="1"/>
          </p:cNvSpPr>
          <p:nvPr>
            <p:ph idx="1"/>
          </p:nvPr>
        </p:nvSpPr>
        <p:spPr>
          <a:xfrm>
            <a:off x="838200" y="3776706"/>
            <a:ext cx="10515600" cy="2579643"/>
          </a:xfrm>
        </p:spPr>
        <p:txBody>
          <a:bodyPr>
            <a:noAutofit/>
          </a:bodyPr>
          <a:lstStyle/>
          <a:p>
            <a:pPr>
              <a:buFont typeface="Wingdings" panose="05000000000000000000" pitchFamily="2" charset="2"/>
              <a:buChar char="Ø"/>
            </a:pPr>
            <a:r>
              <a:rPr lang="en-US" sz="1450" b="1" dirty="0">
                <a:latin typeface="Avenir Next LT Pro" panose="020B0504020202020204" pitchFamily="34" charset="0"/>
              </a:rPr>
              <a:t>H0: No difference in median profit across months</a:t>
            </a:r>
          </a:p>
          <a:p>
            <a:pPr>
              <a:buFont typeface="Wingdings" panose="05000000000000000000" pitchFamily="2" charset="2"/>
              <a:buChar char="Ø"/>
            </a:pPr>
            <a:r>
              <a:rPr lang="en-US" sz="1450" b="1" dirty="0">
                <a:latin typeface="Avenir Next LT Pro" panose="020B0504020202020204" pitchFamily="34" charset="0"/>
              </a:rPr>
              <a:t>H1: At least one month has different median profit from other months.</a:t>
            </a:r>
          </a:p>
          <a:p>
            <a:pPr marL="0" indent="0">
              <a:buNone/>
            </a:pPr>
            <a:endParaRPr lang="en-US" sz="1450" dirty="0">
              <a:latin typeface="Avenir Next LT Pro" panose="020B0504020202020204" pitchFamily="34" charset="0"/>
            </a:endParaRPr>
          </a:p>
          <a:p>
            <a:pPr marL="0" indent="0">
              <a:buNone/>
            </a:pPr>
            <a:r>
              <a:rPr lang="en-US" sz="1450" b="1" u="sng" dirty="0">
                <a:latin typeface="Avenir Next LT Pro" panose="020B0504020202020204" pitchFamily="34" charset="0"/>
              </a:rPr>
              <a:t>Test Utilized :  Kruskal-Wallis H-test</a:t>
            </a:r>
          </a:p>
          <a:p>
            <a:pPr marL="0" indent="0">
              <a:buNone/>
            </a:pPr>
            <a:r>
              <a:rPr lang="en-US" sz="1450" dirty="0">
                <a:latin typeface="Avenir Next LT Pro" panose="020B0504020202020204" pitchFamily="34" charset="0"/>
              </a:rPr>
              <a:t>Alpha: </a:t>
            </a:r>
            <a:r>
              <a:rPr lang="en-US" sz="1450" b="1" dirty="0">
                <a:latin typeface="Avenir Next LT Pro" panose="020B0504020202020204" pitchFamily="34" charset="0"/>
              </a:rPr>
              <a:t>0.05</a:t>
            </a:r>
          </a:p>
          <a:p>
            <a:pPr marL="0" indent="0">
              <a:buNone/>
            </a:pPr>
            <a:r>
              <a:rPr lang="en-US" sz="1450" dirty="0">
                <a:latin typeface="Avenir Next LT Pro" panose="020B0504020202020204" pitchFamily="34" charset="0"/>
              </a:rPr>
              <a:t>P-Value: </a:t>
            </a:r>
            <a:r>
              <a:rPr lang="en-US" sz="1450" b="1" dirty="0">
                <a:latin typeface="Avenir Next LT Pro" panose="020B0504020202020204" pitchFamily="34" charset="0"/>
              </a:rPr>
              <a:t>0.0</a:t>
            </a:r>
          </a:p>
          <a:p>
            <a:pPr marL="0" indent="0">
              <a:buNone/>
            </a:pPr>
            <a:endParaRPr lang="en-US" sz="1450" u="sng" dirty="0">
              <a:latin typeface="Avenir Next LT Pro" panose="020B0504020202020204" pitchFamily="34" charset="0"/>
            </a:endParaRPr>
          </a:p>
          <a:p>
            <a:pPr marL="0" indent="0">
              <a:buNone/>
            </a:pPr>
            <a:r>
              <a:rPr lang="en-US" sz="1450" b="1" u="sng" dirty="0">
                <a:latin typeface="Avenir Next LT Pro" panose="020B0504020202020204" pitchFamily="34" charset="0"/>
              </a:rPr>
              <a:t>Verdict</a:t>
            </a:r>
            <a:r>
              <a:rPr lang="en-US" sz="1450" u="sng" dirty="0">
                <a:latin typeface="Avenir Next LT Pro" panose="020B0504020202020204" pitchFamily="34" charset="0"/>
              </a:rPr>
              <a:t>:</a:t>
            </a:r>
            <a:r>
              <a:rPr lang="en-US" sz="1450" dirty="0">
                <a:latin typeface="Avenir Next LT Pro" panose="020B0504020202020204" pitchFamily="34" charset="0"/>
              </a:rPr>
              <a:t> If the null hypothesis is true, the probability of obtaining median profit such as shown here </a:t>
            </a:r>
            <a:r>
              <a:rPr lang="en-US" sz="1450" b="1" dirty="0">
                <a:latin typeface="Avenir Next LT Pro" panose="020B0504020202020204" pitchFamily="34" charset="0"/>
              </a:rPr>
              <a:t>will be 0%. </a:t>
            </a:r>
            <a:r>
              <a:rPr lang="en-US" sz="1450" dirty="0">
                <a:latin typeface="Avenir Next LT Pro" panose="020B0504020202020204" pitchFamily="34" charset="0"/>
              </a:rPr>
              <a:t>Since the P-value is lower than the alpha, </a:t>
            </a:r>
            <a:r>
              <a:rPr lang="en-US" sz="1450" b="1" dirty="0">
                <a:latin typeface="Avenir Next LT Pro" panose="020B0504020202020204" pitchFamily="34" charset="0"/>
              </a:rPr>
              <a:t>we reject the null hypothesis </a:t>
            </a:r>
            <a:r>
              <a:rPr lang="en-US" sz="1450" dirty="0">
                <a:latin typeface="Avenir Next LT Pro" panose="020B0504020202020204" pitchFamily="34" charset="0"/>
              </a:rPr>
              <a:t>in favor of the alternative hypothesis. </a:t>
            </a:r>
            <a:r>
              <a:rPr lang="en-US" sz="1450" b="1" dirty="0">
                <a:latin typeface="Avenir Next LT Pro" panose="020B0504020202020204" pitchFamily="34" charset="0"/>
              </a:rPr>
              <a:t>Median profit do change at least for one month.</a:t>
            </a:r>
          </a:p>
          <a:p>
            <a:endParaRPr lang="en-US" sz="1450" dirty="0">
              <a:latin typeface="Avenir Next LT Pro" panose="020B0504020202020204" pitchFamily="34" charset="0"/>
            </a:endParaRPr>
          </a:p>
        </p:txBody>
      </p:sp>
      <p:sp>
        <p:nvSpPr>
          <p:cNvPr id="4" name="Slide Number Placeholder 3">
            <a:extLst>
              <a:ext uri="{FF2B5EF4-FFF2-40B4-BE49-F238E27FC236}">
                <a16:creationId xmlns:a16="http://schemas.microsoft.com/office/drawing/2014/main" id="{47AF7462-92A8-45C4-842B-25B51DE4202D}"/>
              </a:ext>
            </a:extLst>
          </p:cNvPr>
          <p:cNvSpPr>
            <a:spLocks noGrp="1"/>
          </p:cNvSpPr>
          <p:nvPr>
            <p:ph type="sldNum" sz="quarter" idx="12"/>
          </p:nvPr>
        </p:nvSpPr>
        <p:spPr/>
        <p:txBody>
          <a:bodyPr/>
          <a:lstStyle/>
          <a:p>
            <a:fld id="{48F63A3B-78C7-47BE-AE5E-E10140E04643}" type="slidenum">
              <a:rPr lang="en-US" smtClean="0"/>
              <a:t>40</a:t>
            </a:fld>
            <a:endParaRPr lang="en-US"/>
          </a:p>
        </p:txBody>
      </p:sp>
      <p:pic>
        <p:nvPicPr>
          <p:cNvPr id="5" name="Picture 4">
            <a:extLst>
              <a:ext uri="{FF2B5EF4-FFF2-40B4-BE49-F238E27FC236}">
                <a16:creationId xmlns:a16="http://schemas.microsoft.com/office/drawing/2014/main" id="{C913BC1F-547D-4D5F-8AAB-5AAAF3EA09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7" name="Picture 6" descr="Chart, bar chart&#10;&#10;Description automatically generated">
            <a:extLst>
              <a:ext uri="{FF2B5EF4-FFF2-40B4-BE49-F238E27FC236}">
                <a16:creationId xmlns:a16="http://schemas.microsoft.com/office/drawing/2014/main" id="{610F4B9E-1A99-4049-9488-397E4E022E0F}"/>
              </a:ext>
            </a:extLst>
          </p:cNvPr>
          <p:cNvPicPr>
            <a:picLocks noChangeAspect="1"/>
          </p:cNvPicPr>
          <p:nvPr/>
        </p:nvPicPr>
        <p:blipFill>
          <a:blip r:embed="rId3"/>
          <a:stretch>
            <a:fillRect/>
          </a:stretch>
        </p:blipFill>
        <p:spPr>
          <a:xfrm>
            <a:off x="930966" y="136525"/>
            <a:ext cx="7987748" cy="3437350"/>
          </a:xfrm>
          <a:prstGeom prst="rect">
            <a:avLst/>
          </a:prstGeom>
          <a:ln>
            <a:solidFill>
              <a:schemeClr val="tx1"/>
            </a:solidFill>
          </a:ln>
        </p:spPr>
      </p:pic>
    </p:spTree>
    <p:extLst>
      <p:ext uri="{BB962C8B-B14F-4D97-AF65-F5344CB8AC3E}">
        <p14:creationId xmlns:p14="http://schemas.microsoft.com/office/powerpoint/2010/main" val="672683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9" name="Group 38">
            <a:extLst>
              <a:ext uri="{FF2B5EF4-FFF2-40B4-BE49-F238E27FC236}">
                <a16:creationId xmlns:a16="http://schemas.microsoft.com/office/drawing/2014/main" id="{59A59B10-9D94-4C5B-8BF0-95928DCE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40" name="Group 39">
              <a:extLst>
                <a:ext uri="{FF2B5EF4-FFF2-40B4-BE49-F238E27FC236}">
                  <a16:creationId xmlns:a16="http://schemas.microsoft.com/office/drawing/2014/main" id="{354E31B9-72DD-4DE4-B3E3-4395530BEC1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44" name="Freeform: Shape 43">
                <a:extLst>
                  <a:ext uri="{FF2B5EF4-FFF2-40B4-BE49-F238E27FC236}">
                    <a16:creationId xmlns:a16="http://schemas.microsoft.com/office/drawing/2014/main" id="{68738192-1FEA-49E1-BFF3-6D1C324A5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Freeform: Shape 44">
                <a:extLst>
                  <a:ext uri="{FF2B5EF4-FFF2-40B4-BE49-F238E27FC236}">
                    <a16:creationId xmlns:a16="http://schemas.microsoft.com/office/drawing/2014/main" id="{F3C51644-0F34-453B-92B8-9FF33932E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4" name="Group 40">
              <a:extLst>
                <a:ext uri="{FF2B5EF4-FFF2-40B4-BE49-F238E27FC236}">
                  <a16:creationId xmlns:a16="http://schemas.microsoft.com/office/drawing/2014/main" id="{8ADB9AB8-2EB4-4B5E-9A1E-84F2E44D91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42" name="Freeform: Shape 41">
                <a:extLst>
                  <a:ext uri="{FF2B5EF4-FFF2-40B4-BE49-F238E27FC236}">
                    <a16:creationId xmlns:a16="http://schemas.microsoft.com/office/drawing/2014/main" id="{95F439B0-E080-4B01-85AF-D226A85BA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EDEC643B-AA3F-4913-B411-1458BCEF2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 name="Title 1">
            <a:extLst>
              <a:ext uri="{FF2B5EF4-FFF2-40B4-BE49-F238E27FC236}">
                <a16:creationId xmlns:a16="http://schemas.microsoft.com/office/drawing/2014/main" id="{799C009A-2C38-420B-8FB8-32CE1834ACC8}"/>
              </a:ext>
            </a:extLst>
          </p:cNvPr>
          <p:cNvSpPr>
            <a:spLocks noGrp="1"/>
          </p:cNvSpPr>
          <p:nvPr>
            <p:ph type="title"/>
          </p:nvPr>
        </p:nvSpPr>
        <p:spPr>
          <a:xfrm>
            <a:off x="743565" y="1373378"/>
            <a:ext cx="6119192" cy="2308324"/>
          </a:xfrm>
        </p:spPr>
        <p:txBody>
          <a:bodyPr vert="horz" lIns="91440" tIns="45720" rIns="91440" bIns="45720" rtlCol="0" anchor="b">
            <a:normAutofit fontScale="90000"/>
          </a:bodyPr>
          <a:lstStyle/>
          <a:p>
            <a:r>
              <a:rPr lang="en-US" sz="7200" b="1" dirty="0">
                <a:solidFill>
                  <a:srgbClr val="FF6600"/>
                </a:solidFill>
                <a:effectLst>
                  <a:outerShdw blurRad="38100" dist="38100" dir="2700000" algn="tl">
                    <a:srgbClr val="000000">
                      <a:alpha val="43137"/>
                    </a:srgbClr>
                  </a:outerShdw>
                </a:effectLst>
                <a:latin typeface="Avenir LT Std 65 Medium" panose="020B0803020203020204" pitchFamily="34" charset="0"/>
              </a:rPr>
              <a:t>Hypothesis 6.1:</a:t>
            </a:r>
            <a: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 </a:t>
            </a:r>
            <a:b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br>
            <a:b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br>
            <a: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t>Does </a:t>
            </a:r>
            <a:r>
              <a:rPr lang="en-US" sz="2400" b="1" dirty="0">
                <a:solidFill>
                  <a:srgbClr val="FF0066"/>
                </a:solidFill>
                <a:effectLst>
                  <a:outerShdw blurRad="38100" dist="38100" dir="2700000" algn="tl">
                    <a:srgbClr val="000000">
                      <a:alpha val="43137"/>
                    </a:srgbClr>
                  </a:outerShdw>
                </a:effectLst>
                <a:latin typeface="Avenir LT Std 65 Medium" panose="020B0803020203020204" pitchFamily="34" charset="0"/>
              </a:rPr>
              <a:t>Pink Cab </a:t>
            </a:r>
            <a: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t>charge its customer differently based on </a:t>
            </a:r>
            <a:r>
              <a:rPr lang="en-US" sz="2400" b="1" u="sng" dirty="0">
                <a:solidFill>
                  <a:srgbClr val="FF6600"/>
                </a:solidFill>
                <a:effectLst>
                  <a:outerShdw blurRad="38100" dist="38100" dir="2700000" algn="tl">
                    <a:srgbClr val="000000">
                      <a:alpha val="43137"/>
                    </a:srgbClr>
                  </a:outerShdw>
                </a:effectLst>
                <a:latin typeface="Avenir LT Std 65 Medium" panose="020B0803020203020204" pitchFamily="34" charset="0"/>
              </a:rPr>
              <a:t>gender</a:t>
            </a:r>
            <a: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t>?</a:t>
            </a:r>
            <a:r>
              <a:rPr lang="en-US" sz="24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 </a:t>
            </a:r>
            <a:endPar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endParaRPr>
          </a:p>
        </p:txBody>
      </p:sp>
      <p:sp>
        <p:nvSpPr>
          <p:cNvPr id="4" name="Slide Number Placeholder 3">
            <a:extLst>
              <a:ext uri="{FF2B5EF4-FFF2-40B4-BE49-F238E27FC236}">
                <a16:creationId xmlns:a16="http://schemas.microsoft.com/office/drawing/2014/main" id="{1992C3F3-C64F-4C4F-A7B4-4C7B4ECC5791}"/>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48F63A3B-78C7-47BE-AE5E-E10140E04643}" type="slidenum">
              <a:rPr kumimoji="0" lang="en-US" sz="4400" b="0"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41</a:t>
            </a:fld>
            <a:endParaRPr kumimoji="0" lang="en-US" sz="44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3" name="Picture 62">
            <a:extLst>
              <a:ext uri="{FF2B5EF4-FFF2-40B4-BE49-F238E27FC236}">
                <a16:creationId xmlns:a16="http://schemas.microsoft.com/office/drawing/2014/main" id="{A704440B-E7BA-4BDD-A268-7403304B3E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14" name="Graphic 13" descr="Clipboard Mixed with solid fill">
            <a:extLst>
              <a:ext uri="{FF2B5EF4-FFF2-40B4-BE49-F238E27FC236}">
                <a16:creationId xmlns:a16="http://schemas.microsoft.com/office/drawing/2014/main" id="{ECA79679-2C8D-4692-BABE-D61577CE7C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06322" y="1120676"/>
            <a:ext cx="2262555" cy="2262555"/>
          </a:xfrm>
          <a:prstGeom prst="rect">
            <a:avLst/>
          </a:prstGeom>
        </p:spPr>
      </p:pic>
    </p:spTree>
    <p:extLst>
      <p:ext uri="{BB962C8B-B14F-4D97-AF65-F5344CB8AC3E}">
        <p14:creationId xmlns:p14="http://schemas.microsoft.com/office/powerpoint/2010/main" val="30028229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880FDB-4228-4C79-8947-024B80A6705A}"/>
              </a:ext>
            </a:extLst>
          </p:cNvPr>
          <p:cNvSpPr>
            <a:spLocks noGrp="1"/>
          </p:cNvSpPr>
          <p:nvPr>
            <p:ph idx="1"/>
          </p:nvPr>
        </p:nvSpPr>
        <p:spPr>
          <a:xfrm>
            <a:off x="838200" y="3273288"/>
            <a:ext cx="10515600" cy="3083062"/>
          </a:xfrm>
        </p:spPr>
        <p:txBody>
          <a:bodyPr>
            <a:noAutofit/>
          </a:bodyPr>
          <a:lstStyle/>
          <a:p>
            <a:pPr>
              <a:buFont typeface="Wingdings" panose="05000000000000000000" pitchFamily="2" charset="2"/>
              <a:buChar char="Ø"/>
            </a:pPr>
            <a:r>
              <a:rPr lang="en-US" sz="1550" b="1" dirty="0">
                <a:latin typeface="Avenir Next LT Pro" panose="020B0504020202020204" pitchFamily="34" charset="0"/>
              </a:rPr>
              <a:t>H0: No difference in median price charged among gender</a:t>
            </a:r>
          </a:p>
          <a:p>
            <a:pPr>
              <a:buFont typeface="Wingdings" panose="05000000000000000000" pitchFamily="2" charset="2"/>
              <a:buChar char="Ø"/>
            </a:pPr>
            <a:r>
              <a:rPr lang="en-US" sz="1550" b="1" dirty="0">
                <a:latin typeface="Avenir Next LT Pro" panose="020B0504020202020204" pitchFamily="34" charset="0"/>
              </a:rPr>
              <a:t>H1: There is a difference in median price charged among gender.</a:t>
            </a:r>
          </a:p>
          <a:p>
            <a:pPr marL="0" indent="0">
              <a:buNone/>
            </a:pPr>
            <a:endParaRPr lang="en-US" sz="1550" dirty="0">
              <a:latin typeface="Avenir Next LT Pro" panose="020B0504020202020204" pitchFamily="34" charset="0"/>
            </a:endParaRPr>
          </a:p>
          <a:p>
            <a:pPr marL="0" indent="0">
              <a:buNone/>
            </a:pPr>
            <a:r>
              <a:rPr lang="en-US" sz="1550" b="1" u="sng" dirty="0">
                <a:latin typeface="Avenir Next LT Pro" panose="020B0504020202020204" pitchFamily="34" charset="0"/>
              </a:rPr>
              <a:t>Test Utilized :  Mood’s median test</a:t>
            </a:r>
          </a:p>
          <a:p>
            <a:pPr marL="0" indent="0">
              <a:buNone/>
            </a:pPr>
            <a:r>
              <a:rPr lang="en-US" sz="1550" dirty="0">
                <a:latin typeface="Avenir Next LT Pro" panose="020B0504020202020204" pitchFamily="34" charset="0"/>
              </a:rPr>
              <a:t>Alpha: </a:t>
            </a:r>
            <a:r>
              <a:rPr lang="en-US" sz="1550" b="1" dirty="0">
                <a:latin typeface="Avenir Next LT Pro" panose="020B0504020202020204" pitchFamily="34" charset="0"/>
              </a:rPr>
              <a:t>0.05</a:t>
            </a:r>
          </a:p>
          <a:p>
            <a:pPr marL="0" indent="0">
              <a:buNone/>
            </a:pPr>
            <a:r>
              <a:rPr lang="en-US" sz="1550" dirty="0">
                <a:latin typeface="Avenir Next LT Pro" panose="020B0504020202020204" pitchFamily="34" charset="0"/>
              </a:rPr>
              <a:t>P-Value: </a:t>
            </a:r>
            <a:r>
              <a:rPr lang="en-US" sz="1550" b="1" dirty="0">
                <a:latin typeface="Avenir Next LT Pro" panose="020B0504020202020204" pitchFamily="34" charset="0"/>
              </a:rPr>
              <a:t>0.278</a:t>
            </a:r>
          </a:p>
          <a:p>
            <a:pPr marL="0" indent="0">
              <a:buNone/>
            </a:pPr>
            <a:endParaRPr lang="en-US" sz="1550" u="sng" dirty="0">
              <a:latin typeface="Avenir Next LT Pro" panose="020B0504020202020204" pitchFamily="34" charset="0"/>
            </a:endParaRPr>
          </a:p>
          <a:p>
            <a:pPr marL="0" indent="0">
              <a:buNone/>
            </a:pPr>
            <a:r>
              <a:rPr lang="en-US" sz="1550" b="1" u="sng" dirty="0">
                <a:latin typeface="Avenir Next LT Pro" panose="020B0504020202020204" pitchFamily="34" charset="0"/>
              </a:rPr>
              <a:t>Verdict</a:t>
            </a:r>
            <a:r>
              <a:rPr lang="en-US" sz="1550" u="sng" dirty="0">
                <a:latin typeface="Avenir Next LT Pro" panose="020B0504020202020204" pitchFamily="34" charset="0"/>
              </a:rPr>
              <a:t>:</a:t>
            </a:r>
            <a:r>
              <a:rPr lang="en-US" sz="1550" dirty="0">
                <a:latin typeface="Avenir Next LT Pro" panose="020B0504020202020204" pitchFamily="34" charset="0"/>
              </a:rPr>
              <a:t> If the null hypothesis is true, the probability of obtaining median price charged such as shown here </a:t>
            </a:r>
            <a:r>
              <a:rPr lang="en-US" sz="1550" b="1" dirty="0">
                <a:latin typeface="Avenir Next LT Pro" panose="020B0504020202020204" pitchFamily="34" charset="0"/>
              </a:rPr>
              <a:t>will be 27.8%. </a:t>
            </a:r>
            <a:r>
              <a:rPr lang="en-US" sz="1550" dirty="0">
                <a:latin typeface="Avenir Next LT Pro" panose="020B0504020202020204" pitchFamily="34" charset="0"/>
              </a:rPr>
              <a:t>Since the P-value is higher than the alpha, </a:t>
            </a:r>
            <a:r>
              <a:rPr lang="en-US" sz="1550" b="1" dirty="0">
                <a:latin typeface="Avenir Next LT Pro" panose="020B0504020202020204" pitchFamily="34" charset="0"/>
              </a:rPr>
              <a:t>we fail to reject the null hypothesis </a:t>
            </a:r>
            <a:r>
              <a:rPr lang="en-US" sz="1550" dirty="0">
                <a:latin typeface="Avenir Next LT Pro" panose="020B0504020202020204" pitchFamily="34" charset="0"/>
              </a:rPr>
              <a:t>in favor of the alternative hypothesis. </a:t>
            </a:r>
            <a:r>
              <a:rPr lang="en-US" sz="1550" b="1" dirty="0">
                <a:latin typeface="Avenir Next LT Pro" panose="020B0504020202020204" pitchFamily="34" charset="0"/>
              </a:rPr>
              <a:t>Median price charged remains the same for </a:t>
            </a:r>
            <a:r>
              <a:rPr lang="en-US" sz="1550" b="1" dirty="0">
                <a:solidFill>
                  <a:srgbClr val="FF0066"/>
                </a:solidFill>
                <a:latin typeface="Avenir Next LT Pro" panose="020B0504020202020204" pitchFamily="34" charset="0"/>
              </a:rPr>
              <a:t>Pink Cab’s </a:t>
            </a:r>
            <a:r>
              <a:rPr lang="en-US" sz="1550" b="1" dirty="0">
                <a:latin typeface="Avenir Next LT Pro" panose="020B0504020202020204" pitchFamily="34" charset="0"/>
              </a:rPr>
              <a:t>customers regardless of gender.</a:t>
            </a:r>
          </a:p>
          <a:p>
            <a:endParaRPr lang="en-US" sz="1550" dirty="0">
              <a:latin typeface="Avenir Next LT Pro" panose="020B0504020202020204" pitchFamily="34" charset="0"/>
            </a:endParaRPr>
          </a:p>
          <a:p>
            <a:endParaRPr lang="en-US" sz="1550" dirty="0">
              <a:latin typeface="Avenir Next LT Pro" panose="020B0504020202020204" pitchFamily="34" charset="0"/>
            </a:endParaRPr>
          </a:p>
        </p:txBody>
      </p:sp>
      <p:sp>
        <p:nvSpPr>
          <p:cNvPr id="4" name="Slide Number Placeholder 3">
            <a:extLst>
              <a:ext uri="{FF2B5EF4-FFF2-40B4-BE49-F238E27FC236}">
                <a16:creationId xmlns:a16="http://schemas.microsoft.com/office/drawing/2014/main" id="{47AF7462-92A8-45C4-842B-25B51DE4202D}"/>
              </a:ext>
            </a:extLst>
          </p:cNvPr>
          <p:cNvSpPr>
            <a:spLocks noGrp="1"/>
          </p:cNvSpPr>
          <p:nvPr>
            <p:ph type="sldNum" sz="quarter" idx="12"/>
          </p:nvPr>
        </p:nvSpPr>
        <p:spPr/>
        <p:txBody>
          <a:bodyPr/>
          <a:lstStyle/>
          <a:p>
            <a:fld id="{48F63A3B-78C7-47BE-AE5E-E10140E04643}" type="slidenum">
              <a:rPr lang="en-US" smtClean="0"/>
              <a:t>42</a:t>
            </a:fld>
            <a:endParaRPr lang="en-US"/>
          </a:p>
        </p:txBody>
      </p:sp>
      <p:pic>
        <p:nvPicPr>
          <p:cNvPr id="5" name="Picture 4">
            <a:extLst>
              <a:ext uri="{FF2B5EF4-FFF2-40B4-BE49-F238E27FC236}">
                <a16:creationId xmlns:a16="http://schemas.microsoft.com/office/drawing/2014/main" id="{C913BC1F-547D-4D5F-8AAB-5AAAF3EA09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7" name="Picture 6" descr="Chart, timeline, box and whisker chart&#10;&#10;Description automatically generated">
            <a:extLst>
              <a:ext uri="{FF2B5EF4-FFF2-40B4-BE49-F238E27FC236}">
                <a16:creationId xmlns:a16="http://schemas.microsoft.com/office/drawing/2014/main" id="{B356F837-A104-45C2-A0A2-BDDE42C68BC8}"/>
              </a:ext>
            </a:extLst>
          </p:cNvPr>
          <p:cNvPicPr>
            <a:picLocks noChangeAspect="1"/>
          </p:cNvPicPr>
          <p:nvPr/>
        </p:nvPicPr>
        <p:blipFill>
          <a:blip r:embed="rId3"/>
          <a:stretch>
            <a:fillRect/>
          </a:stretch>
        </p:blipFill>
        <p:spPr>
          <a:xfrm>
            <a:off x="838200" y="681038"/>
            <a:ext cx="7563678" cy="2410487"/>
          </a:xfrm>
          <a:prstGeom prst="rect">
            <a:avLst/>
          </a:prstGeom>
          <a:ln>
            <a:solidFill>
              <a:schemeClr val="tx1"/>
            </a:solidFill>
          </a:ln>
        </p:spPr>
      </p:pic>
    </p:spTree>
    <p:extLst>
      <p:ext uri="{BB962C8B-B14F-4D97-AF65-F5344CB8AC3E}">
        <p14:creationId xmlns:p14="http://schemas.microsoft.com/office/powerpoint/2010/main" val="10221148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9" name="Group 38">
            <a:extLst>
              <a:ext uri="{FF2B5EF4-FFF2-40B4-BE49-F238E27FC236}">
                <a16:creationId xmlns:a16="http://schemas.microsoft.com/office/drawing/2014/main" id="{59A59B10-9D94-4C5B-8BF0-95928DCE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40" name="Group 39">
              <a:extLst>
                <a:ext uri="{FF2B5EF4-FFF2-40B4-BE49-F238E27FC236}">
                  <a16:creationId xmlns:a16="http://schemas.microsoft.com/office/drawing/2014/main" id="{354E31B9-72DD-4DE4-B3E3-4395530BEC1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44" name="Freeform: Shape 43">
                <a:extLst>
                  <a:ext uri="{FF2B5EF4-FFF2-40B4-BE49-F238E27FC236}">
                    <a16:creationId xmlns:a16="http://schemas.microsoft.com/office/drawing/2014/main" id="{68738192-1FEA-49E1-BFF3-6D1C324A5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Freeform: Shape 44">
                <a:extLst>
                  <a:ext uri="{FF2B5EF4-FFF2-40B4-BE49-F238E27FC236}">
                    <a16:creationId xmlns:a16="http://schemas.microsoft.com/office/drawing/2014/main" id="{F3C51644-0F34-453B-92B8-9FF33932E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4" name="Group 40">
              <a:extLst>
                <a:ext uri="{FF2B5EF4-FFF2-40B4-BE49-F238E27FC236}">
                  <a16:creationId xmlns:a16="http://schemas.microsoft.com/office/drawing/2014/main" id="{8ADB9AB8-2EB4-4B5E-9A1E-84F2E44D91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42" name="Freeform: Shape 41">
                <a:extLst>
                  <a:ext uri="{FF2B5EF4-FFF2-40B4-BE49-F238E27FC236}">
                    <a16:creationId xmlns:a16="http://schemas.microsoft.com/office/drawing/2014/main" id="{95F439B0-E080-4B01-85AF-D226A85BA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EDEC643B-AA3F-4913-B411-1458BCEF2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 name="Title 1">
            <a:extLst>
              <a:ext uri="{FF2B5EF4-FFF2-40B4-BE49-F238E27FC236}">
                <a16:creationId xmlns:a16="http://schemas.microsoft.com/office/drawing/2014/main" id="{799C009A-2C38-420B-8FB8-32CE1834ACC8}"/>
              </a:ext>
            </a:extLst>
          </p:cNvPr>
          <p:cNvSpPr>
            <a:spLocks noGrp="1"/>
          </p:cNvSpPr>
          <p:nvPr>
            <p:ph type="title"/>
          </p:nvPr>
        </p:nvSpPr>
        <p:spPr>
          <a:xfrm>
            <a:off x="743565" y="1373378"/>
            <a:ext cx="6119192" cy="2308324"/>
          </a:xfrm>
        </p:spPr>
        <p:txBody>
          <a:bodyPr vert="horz" lIns="91440" tIns="45720" rIns="91440" bIns="45720" rtlCol="0" anchor="b">
            <a:normAutofit fontScale="90000"/>
          </a:bodyPr>
          <a:lstStyle/>
          <a:p>
            <a:r>
              <a:rPr lang="en-US" sz="7200" b="1" dirty="0">
                <a:solidFill>
                  <a:srgbClr val="FF6600"/>
                </a:solidFill>
                <a:effectLst>
                  <a:outerShdw blurRad="38100" dist="38100" dir="2700000" algn="tl">
                    <a:srgbClr val="000000">
                      <a:alpha val="43137"/>
                    </a:srgbClr>
                  </a:outerShdw>
                </a:effectLst>
                <a:latin typeface="Avenir LT Std 65 Medium" panose="020B0803020203020204" pitchFamily="34" charset="0"/>
              </a:rPr>
              <a:t>Hypothesis 6.2:</a:t>
            </a:r>
            <a: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 </a:t>
            </a:r>
            <a:b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br>
            <a:b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br>
            <a: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t>Does </a:t>
            </a:r>
            <a:r>
              <a:rPr lang="en-US" sz="2400" b="1" dirty="0">
                <a:solidFill>
                  <a:srgbClr val="FFC000"/>
                </a:solidFill>
                <a:effectLst>
                  <a:outerShdw blurRad="38100" dist="38100" dir="2700000" algn="tl">
                    <a:srgbClr val="000000">
                      <a:alpha val="43137"/>
                    </a:srgbClr>
                  </a:outerShdw>
                </a:effectLst>
                <a:latin typeface="Avenir LT Std 65 Medium" panose="020B0803020203020204" pitchFamily="34" charset="0"/>
              </a:rPr>
              <a:t>Yellow Cab </a:t>
            </a:r>
            <a: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t>charge its customer differently based on </a:t>
            </a:r>
            <a:r>
              <a:rPr lang="en-US" sz="2400" b="1" u="sng" dirty="0">
                <a:solidFill>
                  <a:srgbClr val="FF6600"/>
                </a:solidFill>
                <a:effectLst>
                  <a:outerShdw blurRad="38100" dist="38100" dir="2700000" algn="tl">
                    <a:srgbClr val="000000">
                      <a:alpha val="43137"/>
                    </a:srgbClr>
                  </a:outerShdw>
                </a:effectLst>
                <a:latin typeface="Avenir LT Std 65 Medium" panose="020B0803020203020204" pitchFamily="34" charset="0"/>
              </a:rPr>
              <a:t>gender</a:t>
            </a:r>
            <a: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t>?</a:t>
            </a:r>
            <a:r>
              <a:rPr lang="en-US" sz="24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 </a:t>
            </a:r>
            <a:endPar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endParaRPr>
          </a:p>
        </p:txBody>
      </p:sp>
      <p:sp>
        <p:nvSpPr>
          <p:cNvPr id="4" name="Slide Number Placeholder 3">
            <a:extLst>
              <a:ext uri="{FF2B5EF4-FFF2-40B4-BE49-F238E27FC236}">
                <a16:creationId xmlns:a16="http://schemas.microsoft.com/office/drawing/2014/main" id="{1992C3F3-C64F-4C4F-A7B4-4C7B4ECC5791}"/>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48F63A3B-78C7-47BE-AE5E-E10140E04643}" type="slidenum">
              <a:rPr kumimoji="0" lang="en-US" sz="4400" b="0"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43</a:t>
            </a:fld>
            <a:endParaRPr kumimoji="0" lang="en-US" sz="44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3" name="Picture 62">
            <a:extLst>
              <a:ext uri="{FF2B5EF4-FFF2-40B4-BE49-F238E27FC236}">
                <a16:creationId xmlns:a16="http://schemas.microsoft.com/office/drawing/2014/main" id="{A704440B-E7BA-4BDD-A268-7403304B3E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14" name="Graphic 13" descr="Clipboard Mixed with solid fill">
            <a:extLst>
              <a:ext uri="{FF2B5EF4-FFF2-40B4-BE49-F238E27FC236}">
                <a16:creationId xmlns:a16="http://schemas.microsoft.com/office/drawing/2014/main" id="{ECA79679-2C8D-4692-BABE-D61577CE7C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06322" y="1120676"/>
            <a:ext cx="2262555" cy="2262555"/>
          </a:xfrm>
          <a:prstGeom prst="rect">
            <a:avLst/>
          </a:prstGeom>
        </p:spPr>
      </p:pic>
    </p:spTree>
    <p:extLst>
      <p:ext uri="{BB962C8B-B14F-4D97-AF65-F5344CB8AC3E}">
        <p14:creationId xmlns:p14="http://schemas.microsoft.com/office/powerpoint/2010/main" val="10653908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880FDB-4228-4C79-8947-024B80A6705A}"/>
              </a:ext>
            </a:extLst>
          </p:cNvPr>
          <p:cNvSpPr>
            <a:spLocks noGrp="1"/>
          </p:cNvSpPr>
          <p:nvPr>
            <p:ph idx="1"/>
          </p:nvPr>
        </p:nvSpPr>
        <p:spPr>
          <a:xfrm>
            <a:off x="838200" y="3233530"/>
            <a:ext cx="10515600" cy="3122820"/>
          </a:xfrm>
        </p:spPr>
        <p:txBody>
          <a:bodyPr>
            <a:noAutofit/>
          </a:bodyPr>
          <a:lstStyle/>
          <a:p>
            <a:pPr>
              <a:buFont typeface="Wingdings" panose="05000000000000000000" pitchFamily="2" charset="2"/>
              <a:buChar char="Ø"/>
            </a:pPr>
            <a:r>
              <a:rPr lang="en-US" sz="1550" b="1" dirty="0">
                <a:latin typeface="Avenir Next LT Pro" panose="020B0504020202020204" pitchFamily="34" charset="0"/>
              </a:rPr>
              <a:t>H0: No difference in median price charged among gender</a:t>
            </a:r>
          </a:p>
          <a:p>
            <a:pPr>
              <a:buFont typeface="Wingdings" panose="05000000000000000000" pitchFamily="2" charset="2"/>
              <a:buChar char="Ø"/>
            </a:pPr>
            <a:r>
              <a:rPr lang="en-US" sz="1550" b="1" dirty="0">
                <a:latin typeface="Avenir Next LT Pro" panose="020B0504020202020204" pitchFamily="34" charset="0"/>
              </a:rPr>
              <a:t>H1: There is a difference in median price charged among gender.</a:t>
            </a:r>
          </a:p>
          <a:p>
            <a:pPr marL="0" indent="0">
              <a:buNone/>
            </a:pPr>
            <a:endParaRPr lang="en-US" sz="1550" dirty="0">
              <a:latin typeface="Avenir Next LT Pro" panose="020B0504020202020204" pitchFamily="34" charset="0"/>
            </a:endParaRPr>
          </a:p>
          <a:p>
            <a:pPr marL="0" indent="0">
              <a:buNone/>
            </a:pPr>
            <a:r>
              <a:rPr lang="en-US" sz="1550" b="1" u="sng" dirty="0">
                <a:latin typeface="Avenir Next LT Pro" panose="020B0504020202020204" pitchFamily="34" charset="0"/>
              </a:rPr>
              <a:t>Test Utilized :  Mood’s median test</a:t>
            </a:r>
          </a:p>
          <a:p>
            <a:pPr marL="0" indent="0">
              <a:buNone/>
            </a:pPr>
            <a:r>
              <a:rPr lang="en-US" sz="1550" dirty="0">
                <a:latin typeface="Avenir Next LT Pro" panose="020B0504020202020204" pitchFamily="34" charset="0"/>
              </a:rPr>
              <a:t>Alpha: </a:t>
            </a:r>
            <a:r>
              <a:rPr lang="en-US" sz="1550" b="1" dirty="0">
                <a:latin typeface="Avenir Next LT Pro" panose="020B0504020202020204" pitchFamily="34" charset="0"/>
              </a:rPr>
              <a:t>0.05</a:t>
            </a:r>
          </a:p>
          <a:p>
            <a:pPr marL="0" indent="0">
              <a:buNone/>
            </a:pPr>
            <a:r>
              <a:rPr lang="en-US" sz="1550" dirty="0">
                <a:latin typeface="Avenir Next LT Pro" panose="020B0504020202020204" pitchFamily="34" charset="0"/>
              </a:rPr>
              <a:t>P-Value: </a:t>
            </a:r>
            <a:r>
              <a:rPr lang="en-US" sz="1550" b="1" dirty="0">
                <a:latin typeface="Avenir Next LT Pro" panose="020B0504020202020204" pitchFamily="34" charset="0"/>
              </a:rPr>
              <a:t>0.0</a:t>
            </a:r>
          </a:p>
          <a:p>
            <a:pPr marL="0" indent="0">
              <a:buNone/>
            </a:pPr>
            <a:endParaRPr lang="en-US" sz="1550" u="sng" dirty="0">
              <a:latin typeface="Avenir Next LT Pro" panose="020B0504020202020204" pitchFamily="34" charset="0"/>
            </a:endParaRPr>
          </a:p>
          <a:p>
            <a:pPr marL="0" indent="0">
              <a:buNone/>
            </a:pPr>
            <a:r>
              <a:rPr lang="en-US" sz="1550" b="1" u="sng" dirty="0">
                <a:latin typeface="Avenir Next LT Pro" panose="020B0504020202020204" pitchFamily="34" charset="0"/>
              </a:rPr>
              <a:t>Verdict</a:t>
            </a:r>
            <a:r>
              <a:rPr lang="en-US" sz="1550" u="sng" dirty="0">
                <a:latin typeface="Avenir Next LT Pro" panose="020B0504020202020204" pitchFamily="34" charset="0"/>
              </a:rPr>
              <a:t>:</a:t>
            </a:r>
            <a:r>
              <a:rPr lang="en-US" sz="1550" dirty="0">
                <a:latin typeface="Avenir Next LT Pro" panose="020B0504020202020204" pitchFamily="34" charset="0"/>
              </a:rPr>
              <a:t> If the null hypothesis is true, the probability of obtaining median price charged such as shown here </a:t>
            </a:r>
            <a:r>
              <a:rPr lang="en-US" sz="1550" b="1" dirty="0">
                <a:latin typeface="Avenir Next LT Pro" panose="020B0504020202020204" pitchFamily="34" charset="0"/>
              </a:rPr>
              <a:t>will be 0%. </a:t>
            </a:r>
            <a:r>
              <a:rPr lang="en-US" sz="1550" dirty="0">
                <a:latin typeface="Avenir Next LT Pro" panose="020B0504020202020204" pitchFamily="34" charset="0"/>
              </a:rPr>
              <a:t>Since the P-value is lower than the alpha, </a:t>
            </a:r>
            <a:r>
              <a:rPr lang="en-US" sz="1550" b="1" dirty="0">
                <a:latin typeface="Avenir Next LT Pro" panose="020B0504020202020204" pitchFamily="34" charset="0"/>
              </a:rPr>
              <a:t>we reject the null hypothesis </a:t>
            </a:r>
            <a:r>
              <a:rPr lang="en-US" sz="1550" dirty="0">
                <a:latin typeface="Avenir Next LT Pro" panose="020B0504020202020204" pitchFamily="34" charset="0"/>
              </a:rPr>
              <a:t>in favor of the alternative hypothesis. </a:t>
            </a:r>
            <a:r>
              <a:rPr lang="en-US" sz="1550" b="1" dirty="0">
                <a:latin typeface="Avenir Next LT Pro" panose="020B0504020202020204" pitchFamily="34" charset="0"/>
              </a:rPr>
              <a:t>Median price charged is different for </a:t>
            </a:r>
            <a:r>
              <a:rPr lang="en-US" sz="1550" b="1" dirty="0">
                <a:solidFill>
                  <a:srgbClr val="FFC000"/>
                </a:solidFill>
                <a:latin typeface="Avenir Next LT Pro" panose="020B0504020202020204" pitchFamily="34" charset="0"/>
              </a:rPr>
              <a:t>Yellow Cab’s </a:t>
            </a:r>
            <a:r>
              <a:rPr lang="en-US" sz="1550" b="1" dirty="0">
                <a:latin typeface="Avenir Next LT Pro" panose="020B0504020202020204" pitchFamily="34" charset="0"/>
              </a:rPr>
              <a:t>customers based on gender.</a:t>
            </a:r>
          </a:p>
          <a:p>
            <a:endParaRPr lang="en-US" sz="1550" dirty="0">
              <a:latin typeface="Avenir Next LT Pro" panose="020B0504020202020204" pitchFamily="34" charset="0"/>
            </a:endParaRPr>
          </a:p>
          <a:p>
            <a:endParaRPr lang="en-US" sz="1550" dirty="0">
              <a:latin typeface="Avenir Next LT Pro" panose="020B0504020202020204" pitchFamily="34" charset="0"/>
            </a:endParaRPr>
          </a:p>
        </p:txBody>
      </p:sp>
      <p:sp>
        <p:nvSpPr>
          <p:cNvPr id="4" name="Slide Number Placeholder 3">
            <a:extLst>
              <a:ext uri="{FF2B5EF4-FFF2-40B4-BE49-F238E27FC236}">
                <a16:creationId xmlns:a16="http://schemas.microsoft.com/office/drawing/2014/main" id="{47AF7462-92A8-45C4-842B-25B51DE4202D}"/>
              </a:ext>
            </a:extLst>
          </p:cNvPr>
          <p:cNvSpPr>
            <a:spLocks noGrp="1"/>
          </p:cNvSpPr>
          <p:nvPr>
            <p:ph type="sldNum" sz="quarter" idx="12"/>
          </p:nvPr>
        </p:nvSpPr>
        <p:spPr/>
        <p:txBody>
          <a:bodyPr/>
          <a:lstStyle/>
          <a:p>
            <a:fld id="{48F63A3B-78C7-47BE-AE5E-E10140E04643}" type="slidenum">
              <a:rPr lang="en-US" smtClean="0"/>
              <a:t>44</a:t>
            </a:fld>
            <a:endParaRPr lang="en-US"/>
          </a:p>
        </p:txBody>
      </p:sp>
      <p:pic>
        <p:nvPicPr>
          <p:cNvPr id="5" name="Picture 4">
            <a:extLst>
              <a:ext uri="{FF2B5EF4-FFF2-40B4-BE49-F238E27FC236}">
                <a16:creationId xmlns:a16="http://schemas.microsoft.com/office/drawing/2014/main" id="{C913BC1F-547D-4D5F-8AAB-5AAAF3EA09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6" name="Picture 5" descr="Timeline&#10;&#10;Description automatically generated">
            <a:extLst>
              <a:ext uri="{FF2B5EF4-FFF2-40B4-BE49-F238E27FC236}">
                <a16:creationId xmlns:a16="http://schemas.microsoft.com/office/drawing/2014/main" id="{AF6C6531-7AE5-49F7-A061-D415506CD284}"/>
              </a:ext>
            </a:extLst>
          </p:cNvPr>
          <p:cNvPicPr>
            <a:picLocks noChangeAspect="1"/>
          </p:cNvPicPr>
          <p:nvPr/>
        </p:nvPicPr>
        <p:blipFill>
          <a:blip r:embed="rId3"/>
          <a:stretch>
            <a:fillRect/>
          </a:stretch>
        </p:blipFill>
        <p:spPr>
          <a:xfrm>
            <a:off x="944218" y="497116"/>
            <a:ext cx="8273120" cy="2631575"/>
          </a:xfrm>
          <a:prstGeom prst="rect">
            <a:avLst/>
          </a:prstGeom>
          <a:ln>
            <a:solidFill>
              <a:schemeClr val="tx1"/>
            </a:solidFill>
          </a:ln>
        </p:spPr>
      </p:pic>
    </p:spTree>
    <p:extLst>
      <p:ext uri="{BB962C8B-B14F-4D97-AF65-F5344CB8AC3E}">
        <p14:creationId xmlns:p14="http://schemas.microsoft.com/office/powerpoint/2010/main" val="10153801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9" name="Group 38">
            <a:extLst>
              <a:ext uri="{FF2B5EF4-FFF2-40B4-BE49-F238E27FC236}">
                <a16:creationId xmlns:a16="http://schemas.microsoft.com/office/drawing/2014/main" id="{59A59B10-9D94-4C5B-8BF0-95928DCE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40" name="Group 39">
              <a:extLst>
                <a:ext uri="{FF2B5EF4-FFF2-40B4-BE49-F238E27FC236}">
                  <a16:creationId xmlns:a16="http://schemas.microsoft.com/office/drawing/2014/main" id="{354E31B9-72DD-4DE4-B3E3-4395530BEC1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44" name="Freeform: Shape 43">
                <a:extLst>
                  <a:ext uri="{FF2B5EF4-FFF2-40B4-BE49-F238E27FC236}">
                    <a16:creationId xmlns:a16="http://schemas.microsoft.com/office/drawing/2014/main" id="{68738192-1FEA-49E1-BFF3-6D1C324A5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Freeform: Shape 44">
                <a:extLst>
                  <a:ext uri="{FF2B5EF4-FFF2-40B4-BE49-F238E27FC236}">
                    <a16:creationId xmlns:a16="http://schemas.microsoft.com/office/drawing/2014/main" id="{F3C51644-0F34-453B-92B8-9FF33932E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4" name="Group 40">
              <a:extLst>
                <a:ext uri="{FF2B5EF4-FFF2-40B4-BE49-F238E27FC236}">
                  <a16:creationId xmlns:a16="http://schemas.microsoft.com/office/drawing/2014/main" id="{8ADB9AB8-2EB4-4B5E-9A1E-84F2E44D91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42" name="Freeform: Shape 41">
                <a:extLst>
                  <a:ext uri="{FF2B5EF4-FFF2-40B4-BE49-F238E27FC236}">
                    <a16:creationId xmlns:a16="http://schemas.microsoft.com/office/drawing/2014/main" id="{95F439B0-E080-4B01-85AF-D226A85BA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EDEC643B-AA3F-4913-B411-1458BCEF2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 name="Title 1">
            <a:extLst>
              <a:ext uri="{FF2B5EF4-FFF2-40B4-BE49-F238E27FC236}">
                <a16:creationId xmlns:a16="http://schemas.microsoft.com/office/drawing/2014/main" id="{799C009A-2C38-420B-8FB8-32CE1834ACC8}"/>
              </a:ext>
            </a:extLst>
          </p:cNvPr>
          <p:cNvSpPr>
            <a:spLocks noGrp="1"/>
          </p:cNvSpPr>
          <p:nvPr>
            <p:ph type="title"/>
          </p:nvPr>
        </p:nvSpPr>
        <p:spPr>
          <a:xfrm>
            <a:off x="743565" y="1174819"/>
            <a:ext cx="6119192" cy="2308324"/>
          </a:xfrm>
        </p:spPr>
        <p:txBody>
          <a:bodyPr vert="horz" lIns="91440" tIns="45720" rIns="91440" bIns="45720" rtlCol="0" anchor="b">
            <a:normAutofit fontScale="90000"/>
          </a:bodyPr>
          <a:lstStyle/>
          <a:p>
            <a:r>
              <a:rPr lang="en-US" sz="7200" b="1" dirty="0">
                <a:solidFill>
                  <a:srgbClr val="FF6600"/>
                </a:solidFill>
                <a:effectLst>
                  <a:outerShdw blurRad="38100" dist="38100" dir="2700000" algn="tl">
                    <a:srgbClr val="000000">
                      <a:alpha val="43137"/>
                    </a:srgbClr>
                  </a:outerShdw>
                </a:effectLst>
                <a:latin typeface="Avenir LT Std 65 Medium" panose="020B0803020203020204" pitchFamily="34" charset="0"/>
              </a:rPr>
              <a:t>Hypothesis 7:</a:t>
            </a:r>
            <a: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 </a:t>
            </a:r>
            <a:b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br>
            <a:b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br>
            <a: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t>Is there an association between Customer Income Level and  Type of Distance traveled?</a:t>
            </a:r>
            <a:endPar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endParaRPr>
          </a:p>
        </p:txBody>
      </p:sp>
      <p:sp>
        <p:nvSpPr>
          <p:cNvPr id="4" name="Slide Number Placeholder 3">
            <a:extLst>
              <a:ext uri="{FF2B5EF4-FFF2-40B4-BE49-F238E27FC236}">
                <a16:creationId xmlns:a16="http://schemas.microsoft.com/office/drawing/2014/main" id="{1992C3F3-C64F-4C4F-A7B4-4C7B4ECC5791}"/>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48F63A3B-78C7-47BE-AE5E-E10140E04643}" type="slidenum">
              <a:rPr kumimoji="0" lang="en-US" sz="4400" b="0"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45</a:t>
            </a:fld>
            <a:endParaRPr kumimoji="0" lang="en-US" sz="44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3" name="Picture 62">
            <a:extLst>
              <a:ext uri="{FF2B5EF4-FFF2-40B4-BE49-F238E27FC236}">
                <a16:creationId xmlns:a16="http://schemas.microsoft.com/office/drawing/2014/main" id="{A704440B-E7BA-4BDD-A268-7403304B3E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14" name="Graphic 13" descr="Clipboard Mixed with solid fill">
            <a:extLst>
              <a:ext uri="{FF2B5EF4-FFF2-40B4-BE49-F238E27FC236}">
                <a16:creationId xmlns:a16="http://schemas.microsoft.com/office/drawing/2014/main" id="{ECA79679-2C8D-4692-BABE-D61577CE7C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06322" y="1120676"/>
            <a:ext cx="2262555" cy="2262555"/>
          </a:xfrm>
          <a:prstGeom prst="rect">
            <a:avLst/>
          </a:prstGeom>
        </p:spPr>
      </p:pic>
    </p:spTree>
    <p:extLst>
      <p:ext uri="{BB962C8B-B14F-4D97-AF65-F5344CB8AC3E}">
        <p14:creationId xmlns:p14="http://schemas.microsoft.com/office/powerpoint/2010/main" val="806624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hart, bar chart&#10;&#10;Description automatically generated">
            <a:extLst>
              <a:ext uri="{FF2B5EF4-FFF2-40B4-BE49-F238E27FC236}">
                <a16:creationId xmlns:a16="http://schemas.microsoft.com/office/drawing/2014/main" id="{71E8010E-4F18-44C5-BDA9-2C46DF5C5054}"/>
              </a:ext>
            </a:extLst>
          </p:cNvPr>
          <p:cNvPicPr>
            <a:picLocks noGrp="1" noChangeAspect="1"/>
          </p:cNvPicPr>
          <p:nvPr>
            <p:ph idx="1"/>
          </p:nvPr>
        </p:nvPicPr>
        <p:blipFill>
          <a:blip r:embed="rId2"/>
          <a:stretch>
            <a:fillRect/>
          </a:stretch>
        </p:blipFill>
        <p:spPr>
          <a:xfrm>
            <a:off x="658139" y="497115"/>
            <a:ext cx="8411690" cy="2338849"/>
          </a:xfrm>
          <a:ln>
            <a:solidFill>
              <a:schemeClr val="tx1"/>
            </a:solidFill>
          </a:ln>
        </p:spPr>
      </p:pic>
      <p:sp>
        <p:nvSpPr>
          <p:cNvPr id="4" name="Slide Number Placeholder 3">
            <a:extLst>
              <a:ext uri="{FF2B5EF4-FFF2-40B4-BE49-F238E27FC236}">
                <a16:creationId xmlns:a16="http://schemas.microsoft.com/office/drawing/2014/main" id="{47AF7462-92A8-45C4-842B-25B51DE4202D}"/>
              </a:ext>
            </a:extLst>
          </p:cNvPr>
          <p:cNvSpPr>
            <a:spLocks noGrp="1"/>
          </p:cNvSpPr>
          <p:nvPr>
            <p:ph type="sldNum" sz="quarter" idx="12"/>
          </p:nvPr>
        </p:nvSpPr>
        <p:spPr/>
        <p:txBody>
          <a:bodyPr/>
          <a:lstStyle/>
          <a:p>
            <a:fld id="{48F63A3B-78C7-47BE-AE5E-E10140E04643}" type="slidenum">
              <a:rPr lang="en-US" smtClean="0"/>
              <a:t>46</a:t>
            </a:fld>
            <a:endParaRPr lang="en-US"/>
          </a:p>
        </p:txBody>
      </p:sp>
      <p:pic>
        <p:nvPicPr>
          <p:cNvPr id="5" name="Picture 4">
            <a:extLst>
              <a:ext uri="{FF2B5EF4-FFF2-40B4-BE49-F238E27FC236}">
                <a16:creationId xmlns:a16="http://schemas.microsoft.com/office/drawing/2014/main" id="{C913BC1F-547D-4D5F-8AAB-5AAAF3EA09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8" name="Picture 7" descr="Text&#10;&#10;Description automatically generated">
            <a:extLst>
              <a:ext uri="{FF2B5EF4-FFF2-40B4-BE49-F238E27FC236}">
                <a16:creationId xmlns:a16="http://schemas.microsoft.com/office/drawing/2014/main" id="{861AF38F-C041-436C-A55D-152F8E92F827}"/>
              </a:ext>
            </a:extLst>
          </p:cNvPr>
          <p:cNvPicPr>
            <a:picLocks noChangeAspect="1"/>
          </p:cNvPicPr>
          <p:nvPr/>
        </p:nvPicPr>
        <p:blipFill>
          <a:blip r:embed="rId4"/>
          <a:stretch>
            <a:fillRect/>
          </a:stretch>
        </p:blipFill>
        <p:spPr>
          <a:xfrm>
            <a:off x="9256081" y="2016320"/>
            <a:ext cx="2562583" cy="581106"/>
          </a:xfrm>
          <a:prstGeom prst="rect">
            <a:avLst/>
          </a:prstGeom>
          <a:ln>
            <a:solidFill>
              <a:schemeClr val="tx1"/>
            </a:solidFill>
          </a:ln>
        </p:spPr>
      </p:pic>
      <p:sp>
        <p:nvSpPr>
          <p:cNvPr id="9" name="Content Placeholder 10">
            <a:extLst>
              <a:ext uri="{FF2B5EF4-FFF2-40B4-BE49-F238E27FC236}">
                <a16:creationId xmlns:a16="http://schemas.microsoft.com/office/drawing/2014/main" id="{6AF2B1E1-92B9-4A36-808A-208376E27B8E}"/>
              </a:ext>
            </a:extLst>
          </p:cNvPr>
          <p:cNvSpPr txBox="1">
            <a:spLocks/>
          </p:cNvSpPr>
          <p:nvPr/>
        </p:nvSpPr>
        <p:spPr>
          <a:xfrm>
            <a:off x="838200" y="3371214"/>
            <a:ext cx="10515600" cy="2984407"/>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1600" b="1" dirty="0">
                <a:latin typeface="Avenir Next LT Pro" panose="020B0504020202020204" pitchFamily="34" charset="0"/>
              </a:rPr>
              <a:t>H0: There is no association between Customer Income and Distance Traveled.</a:t>
            </a:r>
          </a:p>
          <a:p>
            <a:pPr>
              <a:buFont typeface="Wingdings" panose="05000000000000000000" pitchFamily="2" charset="2"/>
              <a:buChar char="Ø"/>
            </a:pPr>
            <a:r>
              <a:rPr lang="en-US" sz="1600" b="1" dirty="0">
                <a:latin typeface="Avenir Next LT Pro" panose="020B0504020202020204" pitchFamily="34" charset="0"/>
              </a:rPr>
              <a:t>H1: There is an association between Customer Income and Distance Traveled.</a:t>
            </a:r>
          </a:p>
          <a:p>
            <a:pPr marL="0" indent="0">
              <a:buFont typeface="Arial" panose="020B0604020202020204" pitchFamily="34" charset="0"/>
              <a:buNone/>
            </a:pPr>
            <a:endParaRPr lang="en-US" sz="1600" dirty="0">
              <a:latin typeface="Avenir Next LT Pro" panose="020B0504020202020204" pitchFamily="34" charset="0"/>
            </a:endParaRPr>
          </a:p>
          <a:p>
            <a:pPr marL="0" indent="0">
              <a:buFont typeface="Arial" panose="020B0604020202020204" pitchFamily="34" charset="0"/>
              <a:buNone/>
            </a:pPr>
            <a:r>
              <a:rPr lang="en-US" sz="1600" b="1" u="sng" dirty="0">
                <a:latin typeface="Avenir Next LT Pro" panose="020B0504020202020204" pitchFamily="34" charset="0"/>
              </a:rPr>
              <a:t>Test Utilized :  Chi-squared test</a:t>
            </a:r>
          </a:p>
          <a:p>
            <a:pPr marL="0" indent="0">
              <a:buFont typeface="Arial" panose="020B0604020202020204" pitchFamily="34" charset="0"/>
              <a:buNone/>
            </a:pPr>
            <a:r>
              <a:rPr lang="en-US" sz="1600" dirty="0">
                <a:latin typeface="Avenir Next LT Pro" panose="020B0504020202020204" pitchFamily="34" charset="0"/>
              </a:rPr>
              <a:t>Alpha: </a:t>
            </a:r>
            <a:r>
              <a:rPr lang="en-US" sz="1600" b="1" dirty="0">
                <a:latin typeface="Avenir Next LT Pro" panose="020B0504020202020204" pitchFamily="34" charset="0"/>
              </a:rPr>
              <a:t>0.05</a:t>
            </a:r>
          </a:p>
          <a:p>
            <a:pPr marL="0" indent="0">
              <a:buFont typeface="Arial" panose="020B0604020202020204" pitchFamily="34" charset="0"/>
              <a:buNone/>
            </a:pPr>
            <a:r>
              <a:rPr lang="en-US" sz="1600" dirty="0">
                <a:latin typeface="Avenir Next LT Pro" panose="020B0504020202020204" pitchFamily="34" charset="0"/>
              </a:rPr>
              <a:t>P-Value: </a:t>
            </a:r>
            <a:r>
              <a:rPr lang="en-US" sz="1600" b="1" dirty="0">
                <a:latin typeface="Avenir Next LT Pro" panose="020B0504020202020204" pitchFamily="34" charset="0"/>
              </a:rPr>
              <a:t>0.427</a:t>
            </a:r>
          </a:p>
          <a:p>
            <a:pPr marL="0" indent="0">
              <a:buFont typeface="Arial" panose="020B0604020202020204" pitchFamily="34" charset="0"/>
              <a:buNone/>
            </a:pPr>
            <a:endParaRPr lang="en-US" sz="1600" u="sng" dirty="0">
              <a:latin typeface="Avenir Next LT Pro" panose="020B0504020202020204" pitchFamily="34" charset="0"/>
            </a:endParaRPr>
          </a:p>
          <a:p>
            <a:pPr marL="0" indent="0">
              <a:buFont typeface="Arial" panose="020B0604020202020204" pitchFamily="34" charset="0"/>
              <a:buNone/>
            </a:pPr>
            <a:r>
              <a:rPr lang="en-US" sz="1600" b="1" u="sng" dirty="0">
                <a:latin typeface="Avenir Next LT Pro" panose="020B0504020202020204" pitchFamily="34" charset="0"/>
              </a:rPr>
              <a:t>Verdict</a:t>
            </a:r>
            <a:r>
              <a:rPr lang="en-US" sz="1600" u="sng" dirty="0">
                <a:latin typeface="Avenir Next LT Pro" panose="020B0504020202020204" pitchFamily="34" charset="0"/>
              </a:rPr>
              <a:t>:</a:t>
            </a:r>
            <a:r>
              <a:rPr lang="en-US" sz="1600" dirty="0">
                <a:latin typeface="Avenir Next LT Pro" panose="020B0504020202020204" pitchFamily="34" charset="0"/>
              </a:rPr>
              <a:t> P-value is </a:t>
            </a:r>
            <a:r>
              <a:rPr lang="en-US" sz="1600" b="1" dirty="0">
                <a:latin typeface="Avenir Next LT Pro" panose="020B0504020202020204" pitchFamily="34" charset="0"/>
              </a:rPr>
              <a:t>statistically insignificant </a:t>
            </a:r>
            <a:r>
              <a:rPr lang="en-US" sz="1600" dirty="0">
                <a:latin typeface="Avenir Next LT Pro" panose="020B0504020202020204" pitchFamily="34" charset="0"/>
              </a:rPr>
              <a:t>since </a:t>
            </a:r>
            <a:r>
              <a:rPr lang="en-US" sz="1600" b="1" dirty="0">
                <a:latin typeface="Avenir Next LT Pro" panose="020B0504020202020204" pitchFamily="34" charset="0"/>
              </a:rPr>
              <a:t>P-value is higher than the alpha. </a:t>
            </a:r>
            <a:r>
              <a:rPr lang="en-US" sz="1600" dirty="0">
                <a:latin typeface="Avenir Next LT Pro" panose="020B0504020202020204" pitchFamily="34" charset="0"/>
              </a:rPr>
              <a:t>Therefore, we </a:t>
            </a:r>
            <a:r>
              <a:rPr lang="en-US" sz="1600" b="1" dirty="0">
                <a:latin typeface="Avenir Next LT Pro" panose="020B0504020202020204" pitchFamily="34" charset="0"/>
              </a:rPr>
              <a:t>cannot</a:t>
            </a:r>
            <a:r>
              <a:rPr lang="en-US" sz="1600" dirty="0">
                <a:latin typeface="Avenir Next LT Pro" panose="020B0504020202020204" pitchFamily="34" charset="0"/>
              </a:rPr>
              <a:t> </a:t>
            </a:r>
            <a:r>
              <a:rPr lang="en-US" sz="1600" b="1" dirty="0">
                <a:latin typeface="Avenir Next LT Pro" panose="020B0504020202020204" pitchFamily="34" charset="0"/>
              </a:rPr>
              <a:t>reject the null hypothesis.</a:t>
            </a:r>
            <a:r>
              <a:rPr lang="en-US" sz="1600" dirty="0">
                <a:latin typeface="Avenir Next LT Pro" panose="020B0504020202020204" pitchFamily="34" charset="0"/>
              </a:rPr>
              <a:t> There is no </a:t>
            </a:r>
            <a:r>
              <a:rPr lang="en-US" sz="1600" b="1" dirty="0">
                <a:latin typeface="Avenir Next LT Pro" panose="020B0504020202020204" pitchFamily="34" charset="0"/>
              </a:rPr>
              <a:t>association between Customer Income and Distance Traveled</a:t>
            </a:r>
            <a:r>
              <a:rPr lang="en-US" sz="1600" dirty="0">
                <a:latin typeface="Avenir Next LT Pro" panose="020B0504020202020204" pitchFamily="34" charset="0"/>
              </a:rPr>
              <a:t>.</a:t>
            </a:r>
            <a:endParaRPr lang="en-US" sz="1600" b="1" dirty="0">
              <a:latin typeface="Avenir Next LT Pro" panose="020B0504020202020204" pitchFamily="34" charset="0"/>
            </a:endParaRPr>
          </a:p>
        </p:txBody>
      </p:sp>
    </p:spTree>
    <p:extLst>
      <p:ext uri="{BB962C8B-B14F-4D97-AF65-F5344CB8AC3E}">
        <p14:creationId xmlns:p14="http://schemas.microsoft.com/office/powerpoint/2010/main" val="14414356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9" name="Group 38">
            <a:extLst>
              <a:ext uri="{FF2B5EF4-FFF2-40B4-BE49-F238E27FC236}">
                <a16:creationId xmlns:a16="http://schemas.microsoft.com/office/drawing/2014/main" id="{59A59B10-9D94-4C5B-8BF0-95928DCE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40" name="Group 39">
              <a:extLst>
                <a:ext uri="{FF2B5EF4-FFF2-40B4-BE49-F238E27FC236}">
                  <a16:creationId xmlns:a16="http://schemas.microsoft.com/office/drawing/2014/main" id="{354E31B9-72DD-4DE4-B3E3-4395530BEC1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44" name="Freeform: Shape 43">
                <a:extLst>
                  <a:ext uri="{FF2B5EF4-FFF2-40B4-BE49-F238E27FC236}">
                    <a16:creationId xmlns:a16="http://schemas.microsoft.com/office/drawing/2014/main" id="{68738192-1FEA-49E1-BFF3-6D1C324A5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Freeform: Shape 44">
                <a:extLst>
                  <a:ext uri="{FF2B5EF4-FFF2-40B4-BE49-F238E27FC236}">
                    <a16:creationId xmlns:a16="http://schemas.microsoft.com/office/drawing/2014/main" id="{F3C51644-0F34-453B-92B8-9FF33932E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4" name="Group 40">
              <a:extLst>
                <a:ext uri="{FF2B5EF4-FFF2-40B4-BE49-F238E27FC236}">
                  <a16:creationId xmlns:a16="http://schemas.microsoft.com/office/drawing/2014/main" id="{8ADB9AB8-2EB4-4B5E-9A1E-84F2E44D91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42" name="Freeform: Shape 41">
                <a:extLst>
                  <a:ext uri="{FF2B5EF4-FFF2-40B4-BE49-F238E27FC236}">
                    <a16:creationId xmlns:a16="http://schemas.microsoft.com/office/drawing/2014/main" id="{95F439B0-E080-4B01-85AF-D226A85BA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EDEC643B-AA3F-4913-B411-1458BCEF2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 name="Title 1">
            <a:extLst>
              <a:ext uri="{FF2B5EF4-FFF2-40B4-BE49-F238E27FC236}">
                <a16:creationId xmlns:a16="http://schemas.microsoft.com/office/drawing/2014/main" id="{799C009A-2C38-420B-8FB8-32CE1834ACC8}"/>
              </a:ext>
            </a:extLst>
          </p:cNvPr>
          <p:cNvSpPr>
            <a:spLocks noGrp="1"/>
          </p:cNvSpPr>
          <p:nvPr>
            <p:ph type="title"/>
          </p:nvPr>
        </p:nvSpPr>
        <p:spPr>
          <a:xfrm>
            <a:off x="743565" y="1174819"/>
            <a:ext cx="6119192" cy="2308324"/>
          </a:xfrm>
        </p:spPr>
        <p:txBody>
          <a:bodyPr vert="horz" lIns="91440" tIns="45720" rIns="91440" bIns="45720" rtlCol="0" anchor="b">
            <a:normAutofit/>
          </a:bodyPr>
          <a:lstStyle/>
          <a:p>
            <a:r>
              <a:rPr lang="en-US" sz="7200" b="1" dirty="0">
                <a:solidFill>
                  <a:srgbClr val="FF6600"/>
                </a:solidFill>
                <a:effectLst>
                  <a:outerShdw blurRad="38100" dist="38100" dir="2700000" algn="tl">
                    <a:srgbClr val="000000">
                      <a:alpha val="43137"/>
                    </a:srgbClr>
                  </a:outerShdw>
                </a:effectLst>
                <a:latin typeface="Avenir LT Std 65 Medium" panose="020B0803020203020204" pitchFamily="34" charset="0"/>
              </a:rPr>
              <a:t>Hypothesis 8:</a:t>
            </a:r>
            <a: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 </a:t>
            </a:r>
            <a:b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br>
            <a:b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br>
            <a: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t>Does Public Holidays affect daily number of trips?</a:t>
            </a:r>
            <a:endPar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endParaRPr>
          </a:p>
        </p:txBody>
      </p:sp>
      <p:sp>
        <p:nvSpPr>
          <p:cNvPr id="4" name="Slide Number Placeholder 3">
            <a:extLst>
              <a:ext uri="{FF2B5EF4-FFF2-40B4-BE49-F238E27FC236}">
                <a16:creationId xmlns:a16="http://schemas.microsoft.com/office/drawing/2014/main" id="{1992C3F3-C64F-4C4F-A7B4-4C7B4ECC5791}"/>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48F63A3B-78C7-47BE-AE5E-E10140E04643}" type="slidenum">
              <a:rPr kumimoji="0" lang="en-US" sz="4400" b="0"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47</a:t>
            </a:fld>
            <a:endParaRPr kumimoji="0" lang="en-US" sz="44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3" name="Picture 62">
            <a:extLst>
              <a:ext uri="{FF2B5EF4-FFF2-40B4-BE49-F238E27FC236}">
                <a16:creationId xmlns:a16="http://schemas.microsoft.com/office/drawing/2014/main" id="{A704440B-E7BA-4BDD-A268-7403304B3E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14" name="Graphic 13" descr="Clipboard Mixed with solid fill">
            <a:extLst>
              <a:ext uri="{FF2B5EF4-FFF2-40B4-BE49-F238E27FC236}">
                <a16:creationId xmlns:a16="http://schemas.microsoft.com/office/drawing/2014/main" id="{ECA79679-2C8D-4692-BABE-D61577CE7C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06322" y="1120676"/>
            <a:ext cx="2262555" cy="2262555"/>
          </a:xfrm>
          <a:prstGeom prst="rect">
            <a:avLst/>
          </a:prstGeom>
        </p:spPr>
      </p:pic>
    </p:spTree>
    <p:extLst>
      <p:ext uri="{BB962C8B-B14F-4D97-AF65-F5344CB8AC3E}">
        <p14:creationId xmlns:p14="http://schemas.microsoft.com/office/powerpoint/2010/main" val="21109723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Timeline&#10;&#10;Description automatically generated">
            <a:extLst>
              <a:ext uri="{FF2B5EF4-FFF2-40B4-BE49-F238E27FC236}">
                <a16:creationId xmlns:a16="http://schemas.microsoft.com/office/drawing/2014/main" id="{0640258A-B48B-4375-BF9D-D040104D77CE}"/>
              </a:ext>
            </a:extLst>
          </p:cNvPr>
          <p:cNvPicPr>
            <a:picLocks noGrp="1" noChangeAspect="1"/>
          </p:cNvPicPr>
          <p:nvPr>
            <p:ph idx="1"/>
          </p:nvPr>
        </p:nvPicPr>
        <p:blipFill>
          <a:blip r:embed="rId2"/>
          <a:stretch>
            <a:fillRect/>
          </a:stretch>
        </p:blipFill>
        <p:spPr>
          <a:xfrm>
            <a:off x="812873" y="555972"/>
            <a:ext cx="9129727" cy="2677558"/>
          </a:xfrm>
          <a:ln>
            <a:solidFill>
              <a:schemeClr val="tx1"/>
            </a:solidFill>
          </a:ln>
        </p:spPr>
      </p:pic>
      <p:sp>
        <p:nvSpPr>
          <p:cNvPr id="4" name="Slide Number Placeholder 3">
            <a:extLst>
              <a:ext uri="{FF2B5EF4-FFF2-40B4-BE49-F238E27FC236}">
                <a16:creationId xmlns:a16="http://schemas.microsoft.com/office/drawing/2014/main" id="{47AF7462-92A8-45C4-842B-25B51DE4202D}"/>
              </a:ext>
            </a:extLst>
          </p:cNvPr>
          <p:cNvSpPr>
            <a:spLocks noGrp="1"/>
          </p:cNvSpPr>
          <p:nvPr>
            <p:ph type="sldNum" sz="quarter" idx="12"/>
          </p:nvPr>
        </p:nvSpPr>
        <p:spPr/>
        <p:txBody>
          <a:bodyPr/>
          <a:lstStyle/>
          <a:p>
            <a:fld id="{48F63A3B-78C7-47BE-AE5E-E10140E04643}" type="slidenum">
              <a:rPr lang="en-US" smtClean="0"/>
              <a:t>48</a:t>
            </a:fld>
            <a:endParaRPr lang="en-US"/>
          </a:p>
        </p:txBody>
      </p:sp>
      <p:pic>
        <p:nvPicPr>
          <p:cNvPr id="5" name="Picture 4">
            <a:extLst>
              <a:ext uri="{FF2B5EF4-FFF2-40B4-BE49-F238E27FC236}">
                <a16:creationId xmlns:a16="http://schemas.microsoft.com/office/drawing/2014/main" id="{C913BC1F-547D-4D5F-8AAB-5AAAF3EA09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
        <p:nvSpPr>
          <p:cNvPr id="8" name="Content Placeholder 2">
            <a:extLst>
              <a:ext uri="{FF2B5EF4-FFF2-40B4-BE49-F238E27FC236}">
                <a16:creationId xmlns:a16="http://schemas.microsoft.com/office/drawing/2014/main" id="{14EBEC4D-707B-426D-A95A-02C3FD4B1100}"/>
              </a:ext>
            </a:extLst>
          </p:cNvPr>
          <p:cNvSpPr txBox="1">
            <a:spLocks/>
          </p:cNvSpPr>
          <p:nvPr/>
        </p:nvSpPr>
        <p:spPr>
          <a:xfrm>
            <a:off x="812873" y="3416092"/>
            <a:ext cx="10515600" cy="31228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1550" b="1" dirty="0">
                <a:latin typeface="Avenir Next LT Pro" panose="020B0504020202020204" pitchFamily="34" charset="0"/>
              </a:rPr>
              <a:t>H0: No difference in median daily trips during both types of days.</a:t>
            </a:r>
          </a:p>
          <a:p>
            <a:pPr>
              <a:buFont typeface="Wingdings" panose="05000000000000000000" pitchFamily="2" charset="2"/>
              <a:buChar char="Ø"/>
            </a:pPr>
            <a:r>
              <a:rPr lang="en-US" sz="1550" b="1" dirty="0">
                <a:latin typeface="Avenir Next LT Pro" panose="020B0504020202020204" pitchFamily="34" charset="0"/>
              </a:rPr>
              <a:t>H1: There is a difference in median daily trips during both types of days.</a:t>
            </a:r>
          </a:p>
          <a:p>
            <a:pPr marL="0" indent="0">
              <a:buFont typeface="Arial" panose="020B0604020202020204" pitchFamily="34" charset="0"/>
              <a:buNone/>
            </a:pPr>
            <a:endParaRPr lang="en-US" sz="1550" dirty="0">
              <a:latin typeface="Avenir Next LT Pro" panose="020B0504020202020204" pitchFamily="34" charset="0"/>
            </a:endParaRPr>
          </a:p>
          <a:p>
            <a:pPr marL="0" indent="0">
              <a:buFont typeface="Arial" panose="020B0604020202020204" pitchFamily="34" charset="0"/>
              <a:buNone/>
            </a:pPr>
            <a:r>
              <a:rPr lang="en-US" sz="1550" b="1" u="sng" dirty="0">
                <a:latin typeface="Avenir Next LT Pro" panose="020B0504020202020204" pitchFamily="34" charset="0"/>
              </a:rPr>
              <a:t>Test Utilized :  Mood’s median test</a:t>
            </a:r>
          </a:p>
          <a:p>
            <a:pPr marL="0" indent="0">
              <a:buFont typeface="Arial" panose="020B0604020202020204" pitchFamily="34" charset="0"/>
              <a:buNone/>
            </a:pPr>
            <a:r>
              <a:rPr lang="en-US" sz="1550" dirty="0">
                <a:latin typeface="Avenir Next LT Pro" panose="020B0504020202020204" pitchFamily="34" charset="0"/>
              </a:rPr>
              <a:t>Alpha: </a:t>
            </a:r>
            <a:r>
              <a:rPr lang="en-US" sz="1550" b="1" dirty="0">
                <a:latin typeface="Avenir Next LT Pro" panose="020B0504020202020204" pitchFamily="34" charset="0"/>
              </a:rPr>
              <a:t>0.05</a:t>
            </a:r>
          </a:p>
          <a:p>
            <a:pPr marL="0" indent="0">
              <a:buFont typeface="Arial" panose="020B0604020202020204" pitchFamily="34" charset="0"/>
              <a:buNone/>
            </a:pPr>
            <a:r>
              <a:rPr lang="en-US" sz="1550" dirty="0">
                <a:latin typeface="Avenir Next LT Pro" panose="020B0504020202020204" pitchFamily="34" charset="0"/>
              </a:rPr>
              <a:t>P-Value: </a:t>
            </a:r>
            <a:r>
              <a:rPr lang="en-US" sz="1550" b="1" dirty="0">
                <a:latin typeface="Avenir Next LT Pro" panose="020B0504020202020204" pitchFamily="34" charset="0"/>
              </a:rPr>
              <a:t>0.403</a:t>
            </a:r>
            <a:endParaRPr lang="en-US" sz="1550" u="sng" dirty="0">
              <a:latin typeface="Avenir Next LT Pro" panose="020B0504020202020204" pitchFamily="34" charset="0"/>
            </a:endParaRPr>
          </a:p>
          <a:p>
            <a:pPr marL="0" indent="0">
              <a:buFont typeface="Arial" panose="020B0604020202020204" pitchFamily="34" charset="0"/>
              <a:buNone/>
            </a:pPr>
            <a:r>
              <a:rPr lang="en-US" sz="1550" b="1" u="sng" dirty="0">
                <a:latin typeface="Avenir Next LT Pro" panose="020B0504020202020204" pitchFamily="34" charset="0"/>
              </a:rPr>
              <a:t>Verdict</a:t>
            </a:r>
            <a:r>
              <a:rPr lang="en-US" sz="1550" u="sng" dirty="0">
                <a:latin typeface="Avenir Next LT Pro" panose="020B0504020202020204" pitchFamily="34" charset="0"/>
              </a:rPr>
              <a:t>:</a:t>
            </a:r>
            <a:r>
              <a:rPr lang="en-US" sz="1550" dirty="0">
                <a:latin typeface="Avenir Next LT Pro" panose="020B0504020202020204" pitchFamily="34" charset="0"/>
              </a:rPr>
              <a:t> If the null hypothesis is true, the probability of obtaining the results of median daily trips such as shown here </a:t>
            </a:r>
            <a:r>
              <a:rPr lang="en-US" sz="1550" b="1" dirty="0">
                <a:latin typeface="Avenir Next LT Pro" panose="020B0504020202020204" pitchFamily="34" charset="0"/>
              </a:rPr>
              <a:t>is 40.3%. </a:t>
            </a:r>
            <a:r>
              <a:rPr lang="en-US" sz="1550" dirty="0">
                <a:latin typeface="Avenir Next LT Pro" panose="020B0504020202020204" pitchFamily="34" charset="0"/>
              </a:rPr>
              <a:t>Since the P-value is higher than the alpha, </a:t>
            </a:r>
            <a:r>
              <a:rPr lang="en-US" sz="1550" b="1" dirty="0">
                <a:latin typeface="Avenir Next LT Pro" panose="020B0504020202020204" pitchFamily="34" charset="0"/>
              </a:rPr>
              <a:t>we fail to reject the null hypothesis </a:t>
            </a:r>
            <a:r>
              <a:rPr lang="en-US" sz="1550" dirty="0">
                <a:latin typeface="Avenir Next LT Pro" panose="020B0504020202020204" pitchFamily="34" charset="0"/>
              </a:rPr>
              <a:t>in favor of the alternative hypothesis. </a:t>
            </a:r>
            <a:r>
              <a:rPr lang="en-US" sz="1550" b="1" dirty="0">
                <a:latin typeface="Avenir Next LT Pro" panose="020B0504020202020204" pitchFamily="34" charset="0"/>
              </a:rPr>
              <a:t>There is no significant difference in median trips on both types of days.</a:t>
            </a:r>
          </a:p>
          <a:p>
            <a:endParaRPr lang="en-US" sz="1550" dirty="0">
              <a:latin typeface="Avenir Next LT Pro" panose="020B0504020202020204" pitchFamily="34" charset="0"/>
            </a:endParaRPr>
          </a:p>
          <a:p>
            <a:endParaRPr lang="en-US" sz="1550" dirty="0">
              <a:latin typeface="Avenir Next LT Pro" panose="020B0504020202020204" pitchFamily="34" charset="0"/>
            </a:endParaRPr>
          </a:p>
        </p:txBody>
      </p:sp>
    </p:spTree>
    <p:extLst>
      <p:ext uri="{BB962C8B-B14F-4D97-AF65-F5344CB8AC3E}">
        <p14:creationId xmlns:p14="http://schemas.microsoft.com/office/powerpoint/2010/main" val="10768895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74739FC-1EA3-42E7-BA18-C5EBDCBA3EE4}"/>
              </a:ext>
            </a:extLst>
          </p:cNvPr>
          <p:cNvSpPr>
            <a:spLocks noGrp="1"/>
          </p:cNvSpPr>
          <p:nvPr>
            <p:ph type="sldNum" sz="quarter" idx="12"/>
          </p:nvPr>
        </p:nvSpPr>
        <p:spPr/>
        <p:txBody>
          <a:bodyPr/>
          <a:lstStyle/>
          <a:p>
            <a:fld id="{48F63A3B-78C7-47BE-AE5E-E10140E04643}" type="slidenum">
              <a:rPr lang="en-US" smtClean="0"/>
              <a:t>49</a:t>
            </a:fld>
            <a:endParaRPr lang="en-US"/>
          </a:p>
        </p:txBody>
      </p:sp>
      <p:sp>
        <p:nvSpPr>
          <p:cNvPr id="5" name="Title 1">
            <a:extLst>
              <a:ext uri="{FF2B5EF4-FFF2-40B4-BE49-F238E27FC236}">
                <a16:creationId xmlns:a16="http://schemas.microsoft.com/office/drawing/2014/main" id="{67FEA78F-317D-4A1C-BCB1-36304926B165}"/>
              </a:ext>
            </a:extLst>
          </p:cNvPr>
          <p:cNvSpPr>
            <a:spLocks noGrp="1"/>
          </p:cNvSpPr>
          <p:nvPr>
            <p:ph type="title"/>
          </p:nvPr>
        </p:nvSpPr>
        <p:spPr>
          <a:xfrm>
            <a:off x="838200" y="136526"/>
            <a:ext cx="10147852" cy="1003162"/>
          </a:xfrm>
        </p:spPr>
        <p:txBody>
          <a:bodyPr/>
          <a:lstStyle/>
          <a:p>
            <a:pPr algn="ctr"/>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Trips during Public Holidays</a:t>
            </a:r>
            <a:endParaRPr lang="en-US" dirty="0">
              <a:effectLst>
                <a:outerShdw blurRad="38100" dist="38100" dir="2700000" algn="tl">
                  <a:srgbClr val="000000">
                    <a:alpha val="43137"/>
                  </a:srgbClr>
                </a:outerShdw>
              </a:effectLst>
            </a:endParaRPr>
          </a:p>
        </p:txBody>
      </p:sp>
      <p:pic>
        <p:nvPicPr>
          <p:cNvPr id="10" name="Picture 9" descr="Chart&#10;&#10;Description automatically generated">
            <a:extLst>
              <a:ext uri="{FF2B5EF4-FFF2-40B4-BE49-F238E27FC236}">
                <a16:creationId xmlns:a16="http://schemas.microsoft.com/office/drawing/2014/main" id="{E135E92A-5769-4469-BDFC-FA7E66F95C57}"/>
              </a:ext>
            </a:extLst>
          </p:cNvPr>
          <p:cNvPicPr>
            <a:picLocks noChangeAspect="1"/>
          </p:cNvPicPr>
          <p:nvPr/>
        </p:nvPicPr>
        <p:blipFill>
          <a:blip r:embed="rId2"/>
          <a:stretch>
            <a:fillRect/>
          </a:stretch>
        </p:blipFill>
        <p:spPr>
          <a:xfrm>
            <a:off x="1205947" y="1125783"/>
            <a:ext cx="10147851" cy="3972491"/>
          </a:xfrm>
          <a:prstGeom prst="rect">
            <a:avLst/>
          </a:prstGeom>
          <a:ln>
            <a:solidFill>
              <a:schemeClr val="tx1"/>
            </a:solidFill>
          </a:ln>
        </p:spPr>
      </p:pic>
      <p:sp>
        <p:nvSpPr>
          <p:cNvPr id="11" name="TextBox 10">
            <a:extLst>
              <a:ext uri="{FF2B5EF4-FFF2-40B4-BE49-F238E27FC236}">
                <a16:creationId xmlns:a16="http://schemas.microsoft.com/office/drawing/2014/main" id="{7126FD8B-EFF5-4328-BD9D-F49205142EBA}"/>
              </a:ext>
            </a:extLst>
          </p:cNvPr>
          <p:cNvSpPr txBox="1"/>
          <p:nvPr/>
        </p:nvSpPr>
        <p:spPr>
          <a:xfrm>
            <a:off x="4454610" y="5256816"/>
            <a:ext cx="3053452" cy="2062103"/>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latin typeface="Avenir Next LT Pro" panose="020B0504020202020204" pitchFamily="34" charset="0"/>
                <a:cs typeface="Aldhabi" panose="020B0604020202020204" pitchFamily="2" charset="-78"/>
              </a:rPr>
              <a:t>During Public Holidays, customers </a:t>
            </a:r>
            <a:r>
              <a:rPr lang="en-US" sz="1600" b="1" dirty="0">
                <a:latin typeface="Avenir Next LT Pro" panose="020B0504020202020204" pitchFamily="34" charset="0"/>
                <a:cs typeface="Aldhabi" panose="020B0604020202020204" pitchFamily="2" charset="-78"/>
              </a:rPr>
              <a:t>travel the most </a:t>
            </a:r>
            <a:r>
              <a:rPr lang="en-US" sz="1600" dirty="0">
                <a:latin typeface="Avenir Next LT Pro" panose="020B0504020202020204" pitchFamily="34" charset="0"/>
                <a:cs typeface="Aldhabi" panose="020B0604020202020204" pitchFamily="2" charset="-78"/>
              </a:rPr>
              <a:t>during </a:t>
            </a:r>
            <a:r>
              <a:rPr lang="en-US" sz="1600" b="1" dirty="0">
                <a:latin typeface="Avenir Next LT Pro" panose="020B0504020202020204" pitchFamily="34" charset="0"/>
                <a:cs typeface="Aldhabi" panose="020B0604020202020204" pitchFamily="2" charset="-78"/>
              </a:rPr>
              <a:t>Labor Day Weekend</a:t>
            </a:r>
            <a:r>
              <a:rPr lang="en-US" sz="1600" dirty="0">
                <a:latin typeface="Avenir Next LT Pro" panose="020B0504020202020204" pitchFamily="34" charset="0"/>
                <a:cs typeface="Aldhabi" panose="020B0604020202020204" pitchFamily="2" charset="-78"/>
              </a:rPr>
              <a:t>, followed by </a:t>
            </a:r>
            <a:r>
              <a:rPr lang="en-US" sz="1600" b="1" dirty="0">
                <a:latin typeface="Avenir Next LT Pro" panose="020B0504020202020204" pitchFamily="34" charset="0"/>
                <a:cs typeface="Aldhabi" panose="020B0604020202020204" pitchFamily="2" charset="-78"/>
              </a:rPr>
              <a:t>Christmas Eve </a:t>
            </a:r>
            <a:r>
              <a:rPr lang="en-US" sz="1600" dirty="0">
                <a:latin typeface="Avenir Next LT Pro" panose="020B0504020202020204" pitchFamily="34" charset="0"/>
                <a:cs typeface="Aldhabi" panose="020B0604020202020204" pitchFamily="2" charset="-78"/>
              </a:rPr>
              <a:t>and </a:t>
            </a:r>
            <a:r>
              <a:rPr lang="en-US" sz="1600" b="1" dirty="0">
                <a:latin typeface="Avenir Next LT Pro" panose="020B0504020202020204" pitchFamily="34" charset="0"/>
                <a:cs typeface="Aldhabi" panose="020B0604020202020204" pitchFamily="2" charset="-78"/>
              </a:rPr>
              <a:t>New Year’s Eve</a:t>
            </a:r>
            <a:r>
              <a:rPr lang="en-US" sz="1600" dirty="0">
                <a:latin typeface="Avenir Next LT Pro" panose="020B0504020202020204" pitchFamily="34" charset="0"/>
                <a:cs typeface="Aldhabi" panose="020B0604020202020204" pitchFamily="2" charset="-78"/>
              </a:rPr>
              <a:t>.</a:t>
            </a:r>
          </a:p>
          <a:p>
            <a:pPr marL="285750" indent="-285750">
              <a:buFont typeface="Arial" panose="020B0604020202020204" pitchFamily="34" charset="0"/>
              <a:buChar char="•"/>
            </a:pPr>
            <a:endParaRPr lang="en-US" sz="1600" dirty="0">
              <a:latin typeface="Avenir Next LT Pro" panose="020B0504020202020204" pitchFamily="34" charset="0"/>
              <a:cs typeface="Aldhabi" panose="020B0604020202020204" pitchFamily="2" charset="-78"/>
            </a:endParaRPr>
          </a:p>
          <a:p>
            <a:pPr marL="285750" indent="-285750">
              <a:buFont typeface="Arial" panose="020B0604020202020204" pitchFamily="34" charset="0"/>
              <a:buChar char="•"/>
            </a:pPr>
            <a:endParaRPr lang="en-US" sz="1600" dirty="0">
              <a:latin typeface="Avenir Next LT Pro" panose="020B0504020202020204" pitchFamily="34" charset="0"/>
              <a:cs typeface="Aldhabi" panose="020B0604020202020204" pitchFamily="2" charset="-78"/>
            </a:endParaRPr>
          </a:p>
        </p:txBody>
      </p:sp>
      <p:sp>
        <p:nvSpPr>
          <p:cNvPr id="12" name="TextBox 11">
            <a:extLst>
              <a:ext uri="{FF2B5EF4-FFF2-40B4-BE49-F238E27FC236}">
                <a16:creationId xmlns:a16="http://schemas.microsoft.com/office/drawing/2014/main" id="{BD3ACA66-D3B2-43A2-B0C1-0B5C8DB65BEE}"/>
              </a:ext>
            </a:extLst>
          </p:cNvPr>
          <p:cNvSpPr txBox="1"/>
          <p:nvPr/>
        </p:nvSpPr>
        <p:spPr>
          <a:xfrm>
            <a:off x="7508062" y="5256816"/>
            <a:ext cx="4193608" cy="1815882"/>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latin typeface="Avenir Next LT Pro" panose="020B0504020202020204" pitchFamily="34" charset="0"/>
                <a:cs typeface="Aldhabi" panose="020B0604020202020204" pitchFamily="2" charset="-78"/>
              </a:rPr>
              <a:t>In 2016, there were almost no trips on New Year’s Day according to the data. But New Year’s Day in 2017 is observed to have a high spike in trips. In 2018, trips on this day has reduced significantly.</a:t>
            </a:r>
          </a:p>
          <a:p>
            <a:pPr marL="285750" indent="-285750">
              <a:buFont typeface="Wingdings" panose="05000000000000000000" pitchFamily="2" charset="2"/>
              <a:buChar char="Ø"/>
            </a:pPr>
            <a:endParaRPr lang="en-US" sz="1600" dirty="0"/>
          </a:p>
        </p:txBody>
      </p:sp>
      <p:sp>
        <p:nvSpPr>
          <p:cNvPr id="13" name="TextBox 12">
            <a:extLst>
              <a:ext uri="{FF2B5EF4-FFF2-40B4-BE49-F238E27FC236}">
                <a16:creationId xmlns:a16="http://schemas.microsoft.com/office/drawing/2014/main" id="{1E03665E-0166-490E-81FB-1A3E1E305120}"/>
              </a:ext>
            </a:extLst>
          </p:cNvPr>
          <p:cNvSpPr txBox="1"/>
          <p:nvPr/>
        </p:nvSpPr>
        <p:spPr>
          <a:xfrm>
            <a:off x="967409" y="5256816"/>
            <a:ext cx="3267611" cy="1323439"/>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latin typeface="Avenir Next LT Pro" panose="020B0504020202020204" pitchFamily="34" charset="0"/>
                <a:cs typeface="Aldhabi" panose="020B0604020202020204" pitchFamily="2" charset="-78"/>
              </a:rPr>
              <a:t>The </a:t>
            </a:r>
            <a:r>
              <a:rPr lang="en-US" sz="1600" b="1" dirty="0">
                <a:latin typeface="Avenir Next LT Pro" panose="020B0504020202020204" pitchFamily="34" charset="0"/>
                <a:cs typeface="Aldhabi" panose="020B0604020202020204" pitchFamily="2" charset="-78"/>
              </a:rPr>
              <a:t>lowest trips </a:t>
            </a:r>
            <a:r>
              <a:rPr lang="en-US" sz="1600" dirty="0">
                <a:latin typeface="Avenir Next LT Pro" panose="020B0504020202020204" pitchFamily="34" charset="0"/>
                <a:cs typeface="Aldhabi" panose="020B0604020202020204" pitchFamily="2" charset="-78"/>
              </a:rPr>
              <a:t>during public holidays for all three years were on </a:t>
            </a:r>
            <a:r>
              <a:rPr lang="en-US" sz="1600" b="1" dirty="0">
                <a:latin typeface="Avenir Next LT Pro" panose="020B0504020202020204" pitchFamily="34" charset="0"/>
                <a:cs typeface="Aldhabi" panose="020B0604020202020204" pitchFamily="2" charset="-78"/>
              </a:rPr>
              <a:t>Martin Luther King Jr. Day </a:t>
            </a:r>
            <a:r>
              <a:rPr lang="en-US" sz="1600" dirty="0">
                <a:latin typeface="Avenir Next LT Pro" panose="020B0504020202020204" pitchFamily="34" charset="0"/>
                <a:cs typeface="Aldhabi" panose="020B0604020202020204" pitchFamily="2" charset="-78"/>
              </a:rPr>
              <a:t>and </a:t>
            </a:r>
            <a:r>
              <a:rPr lang="en-US" sz="1600" b="1" dirty="0">
                <a:latin typeface="Avenir Next LT Pro" panose="020B0504020202020204" pitchFamily="34" charset="0"/>
                <a:cs typeface="Aldhabi" panose="020B0604020202020204" pitchFamily="2" charset="-78"/>
              </a:rPr>
              <a:t>Washington’s Birthday.</a:t>
            </a:r>
          </a:p>
        </p:txBody>
      </p:sp>
    </p:spTree>
    <p:extLst>
      <p:ext uri="{BB962C8B-B14F-4D97-AF65-F5344CB8AC3E}">
        <p14:creationId xmlns:p14="http://schemas.microsoft.com/office/powerpoint/2010/main" val="783435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B0C2EC9-AD03-41BD-BEED-FEB6A9653AB1}"/>
              </a:ext>
            </a:extLst>
          </p:cNvPr>
          <p:cNvSpPr txBox="1">
            <a:spLocks/>
          </p:cNvSpPr>
          <p:nvPr/>
        </p:nvSpPr>
        <p:spPr>
          <a:xfrm rot="5400000">
            <a:off x="2666998" y="-2667000"/>
            <a:ext cx="6858002" cy="12192002"/>
          </a:xfrm>
          <a:prstGeom prst="rect">
            <a:avLst/>
          </a:prstGeom>
          <a:solidFill>
            <a:srgbClr val="3B3B3B"/>
          </a:solidFill>
        </p:spPr>
        <p:txBody>
          <a:bodyPr vert="vert270"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dirty="0">
                <a:solidFill>
                  <a:srgbClr val="FF6600"/>
                </a:solidFill>
              </a:rPr>
            </a:br>
            <a:br>
              <a:rPr lang="en-US" dirty="0">
                <a:solidFill>
                  <a:srgbClr val="FF6600"/>
                </a:solidFill>
              </a:rPr>
            </a:br>
            <a:br>
              <a:rPr lang="en-US" dirty="0">
                <a:solidFill>
                  <a:srgbClr val="FF6600"/>
                </a:solidFill>
              </a:rPr>
            </a:br>
            <a:endParaRPr lang="en-US" b="1" dirty="0">
              <a:solidFill>
                <a:srgbClr val="FF6600"/>
              </a:solidFill>
              <a:latin typeface="Avenir LT Std 65 Medium" panose="020B0803020203020204" pitchFamily="34" charset="0"/>
            </a:endParaRPr>
          </a:p>
        </p:txBody>
      </p:sp>
      <p:sp>
        <p:nvSpPr>
          <p:cNvPr id="3" name="Content Placeholder 2">
            <a:extLst>
              <a:ext uri="{FF2B5EF4-FFF2-40B4-BE49-F238E27FC236}">
                <a16:creationId xmlns:a16="http://schemas.microsoft.com/office/drawing/2014/main" id="{6DE713C8-DD7E-46D7-AD24-26C4C8B94D30}"/>
              </a:ext>
            </a:extLst>
          </p:cNvPr>
          <p:cNvSpPr>
            <a:spLocks noGrp="1"/>
          </p:cNvSpPr>
          <p:nvPr>
            <p:ph idx="1"/>
          </p:nvPr>
        </p:nvSpPr>
        <p:spPr/>
        <p:txBody>
          <a:bodyPr>
            <a:normAutofit/>
          </a:bodyPr>
          <a:lstStyle/>
          <a:p>
            <a:pPr>
              <a:lnSpc>
                <a:spcPct val="150000"/>
              </a:lnSpc>
              <a:buFont typeface="Wingdings" panose="05000000000000000000" pitchFamily="2" charset="2"/>
              <a:buChar char="Ø"/>
            </a:pPr>
            <a:r>
              <a:rPr lang="en-US" sz="4400" dirty="0">
                <a:solidFill>
                  <a:schemeClr val="bg1"/>
                </a:solidFill>
                <a:effectLst>
                  <a:outerShdw blurRad="38100" dist="38100" dir="2700000" algn="tl">
                    <a:srgbClr val="000000">
                      <a:alpha val="43137"/>
                    </a:srgbClr>
                  </a:outerShdw>
                </a:effectLst>
                <a:latin typeface="Avenir LT Std 65 Medium" panose="020B0803020203020204" pitchFamily="34" charset="0"/>
              </a:rPr>
              <a:t>         </a:t>
            </a:r>
            <a:r>
              <a:rPr lang="en-US" sz="4000" dirty="0">
                <a:solidFill>
                  <a:schemeClr val="bg1"/>
                </a:solidFill>
                <a:effectLst>
                  <a:outerShdw blurRad="38100" dist="38100" dir="2700000" algn="tl">
                    <a:srgbClr val="000000">
                      <a:alpha val="43137"/>
                    </a:srgbClr>
                  </a:outerShdw>
                </a:effectLst>
                <a:latin typeface="Avenir LT Std 65 Medium" panose="020B0803020203020204" pitchFamily="34" charset="0"/>
              </a:rPr>
              <a:t>Exploratory Data Analysis (EDA)</a:t>
            </a:r>
          </a:p>
          <a:p>
            <a:pPr>
              <a:lnSpc>
                <a:spcPct val="150000"/>
              </a:lnSpc>
              <a:buFont typeface="Wingdings" panose="05000000000000000000" pitchFamily="2" charset="2"/>
              <a:buChar char="Ø"/>
            </a:pPr>
            <a:r>
              <a:rPr lang="en-US" sz="4400" dirty="0">
                <a:solidFill>
                  <a:schemeClr val="bg1"/>
                </a:solidFill>
                <a:effectLst>
                  <a:outerShdw blurRad="38100" dist="38100" dir="2700000" algn="tl">
                    <a:srgbClr val="000000">
                      <a:alpha val="43137"/>
                    </a:srgbClr>
                  </a:outerShdw>
                </a:effectLst>
                <a:latin typeface="Avenir LT Std 65 Medium" panose="020B0803020203020204" pitchFamily="34" charset="0"/>
              </a:rPr>
              <a:t>         </a:t>
            </a:r>
            <a:r>
              <a:rPr lang="en-US" sz="4000" dirty="0">
                <a:solidFill>
                  <a:schemeClr val="bg1"/>
                </a:solidFill>
                <a:effectLst>
                  <a:outerShdw blurRad="38100" dist="38100" dir="2700000" algn="tl">
                    <a:srgbClr val="000000">
                      <a:alpha val="43137"/>
                    </a:srgbClr>
                  </a:outerShdw>
                </a:effectLst>
                <a:latin typeface="Avenir LT Std 65 Medium" panose="020B0803020203020204" pitchFamily="34" charset="0"/>
              </a:rPr>
              <a:t>Hypothesis Testing</a:t>
            </a:r>
          </a:p>
          <a:p>
            <a:pPr>
              <a:lnSpc>
                <a:spcPct val="150000"/>
              </a:lnSpc>
              <a:buFont typeface="Wingdings" panose="05000000000000000000" pitchFamily="2" charset="2"/>
              <a:buChar char="Ø"/>
            </a:pPr>
            <a:r>
              <a:rPr lang="en-US" sz="4000" dirty="0">
                <a:solidFill>
                  <a:schemeClr val="bg1"/>
                </a:solidFill>
                <a:effectLst>
                  <a:outerShdw blurRad="38100" dist="38100" dir="2700000" algn="tl">
                    <a:srgbClr val="000000">
                      <a:alpha val="43137"/>
                    </a:srgbClr>
                  </a:outerShdw>
                </a:effectLst>
                <a:latin typeface="Avenir LT Std 65 Medium" panose="020B0803020203020204" pitchFamily="34" charset="0"/>
              </a:rPr>
              <a:t>          Forecasting</a:t>
            </a:r>
          </a:p>
        </p:txBody>
      </p:sp>
      <p:sp>
        <p:nvSpPr>
          <p:cNvPr id="4" name="Slide Number Placeholder 3">
            <a:extLst>
              <a:ext uri="{FF2B5EF4-FFF2-40B4-BE49-F238E27FC236}">
                <a16:creationId xmlns:a16="http://schemas.microsoft.com/office/drawing/2014/main" id="{E2D76D96-2A58-4B02-8C71-F9A01D4AE731}"/>
              </a:ext>
            </a:extLst>
          </p:cNvPr>
          <p:cNvSpPr>
            <a:spLocks noGrp="1"/>
          </p:cNvSpPr>
          <p:nvPr>
            <p:ph type="sldNum" sz="quarter" idx="12"/>
          </p:nvPr>
        </p:nvSpPr>
        <p:spPr/>
        <p:txBody>
          <a:bodyPr/>
          <a:lstStyle/>
          <a:p>
            <a:fld id="{48F63A3B-78C7-47BE-AE5E-E10140E04643}" type="slidenum">
              <a:rPr lang="en-US" smtClean="0"/>
              <a:t>5</a:t>
            </a:fld>
            <a:endParaRPr lang="en-US"/>
          </a:p>
        </p:txBody>
      </p:sp>
      <p:sp>
        <p:nvSpPr>
          <p:cNvPr id="7" name="Title 1">
            <a:extLst>
              <a:ext uri="{FF2B5EF4-FFF2-40B4-BE49-F238E27FC236}">
                <a16:creationId xmlns:a16="http://schemas.microsoft.com/office/drawing/2014/main" id="{D4FE4B54-9428-4F2A-987F-A7BA08CA7BF0}"/>
              </a:ext>
            </a:extLst>
          </p:cNvPr>
          <p:cNvSpPr>
            <a:spLocks noGrp="1"/>
          </p:cNvSpPr>
          <p:nvPr>
            <p:ph type="title"/>
          </p:nvPr>
        </p:nvSpPr>
        <p:spPr>
          <a:xfrm>
            <a:off x="838200" y="365125"/>
            <a:ext cx="10515600" cy="1325563"/>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Methodology</a:t>
            </a:r>
            <a:endParaRPr lang="en-US" dirty="0">
              <a:effectLst>
                <a:outerShdw blurRad="38100" dist="38100" dir="2700000" algn="tl">
                  <a:srgbClr val="000000">
                    <a:alpha val="43137"/>
                  </a:srgbClr>
                </a:outerShdw>
              </a:effectLst>
              <a:latin typeface="Avenir LT Std 45 Book" panose="020B0502020203020204" pitchFamily="34" charset="0"/>
            </a:endParaRPr>
          </a:p>
        </p:txBody>
      </p:sp>
      <p:pic>
        <p:nvPicPr>
          <p:cNvPr id="10" name="Graphic 9" descr="Research with solid fill">
            <a:extLst>
              <a:ext uri="{FF2B5EF4-FFF2-40B4-BE49-F238E27FC236}">
                <a16:creationId xmlns:a16="http://schemas.microsoft.com/office/drawing/2014/main" id="{2FAC939D-1CCB-423F-B952-576668E21D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54627" y="1922756"/>
            <a:ext cx="914400" cy="914400"/>
          </a:xfrm>
          <a:prstGeom prst="rect">
            <a:avLst/>
          </a:prstGeom>
        </p:spPr>
      </p:pic>
      <p:pic>
        <p:nvPicPr>
          <p:cNvPr id="12" name="Graphic 11" descr="Clipboard Mixed with solid fill">
            <a:extLst>
              <a:ext uri="{FF2B5EF4-FFF2-40B4-BE49-F238E27FC236}">
                <a16:creationId xmlns:a16="http://schemas.microsoft.com/office/drawing/2014/main" id="{8A68C042-2485-490F-9906-74161CF4E62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54627" y="3084932"/>
            <a:ext cx="914400" cy="914400"/>
          </a:xfrm>
          <a:prstGeom prst="rect">
            <a:avLst/>
          </a:prstGeom>
        </p:spPr>
      </p:pic>
      <p:pic>
        <p:nvPicPr>
          <p:cNvPr id="20" name="Content Placeholder 6" descr="Upward trend with solid fill">
            <a:extLst>
              <a:ext uri="{FF2B5EF4-FFF2-40B4-BE49-F238E27FC236}">
                <a16:creationId xmlns:a16="http://schemas.microsoft.com/office/drawing/2014/main" id="{6891E036-4154-4B52-853A-D5E8EA33F6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54627" y="4134269"/>
            <a:ext cx="914400" cy="914400"/>
          </a:xfrm>
          <a:prstGeom prst="rect">
            <a:avLst/>
          </a:prstGeom>
        </p:spPr>
      </p:pic>
      <p:pic>
        <p:nvPicPr>
          <p:cNvPr id="21" name="Picture 20">
            <a:extLst>
              <a:ext uri="{FF2B5EF4-FFF2-40B4-BE49-F238E27FC236}">
                <a16:creationId xmlns:a16="http://schemas.microsoft.com/office/drawing/2014/main" id="{F014AB6A-4D66-4AD1-8C3E-11EA3C5599B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Tree>
    <p:extLst>
      <p:ext uri="{BB962C8B-B14F-4D97-AF65-F5344CB8AC3E}">
        <p14:creationId xmlns:p14="http://schemas.microsoft.com/office/powerpoint/2010/main" val="23682830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59A59B10-9D94-4C5B-8BF0-95928DCE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40" name="Group 39">
              <a:extLst>
                <a:ext uri="{FF2B5EF4-FFF2-40B4-BE49-F238E27FC236}">
                  <a16:creationId xmlns:a16="http://schemas.microsoft.com/office/drawing/2014/main" id="{354E31B9-72DD-4DE4-B3E3-4395530BEC1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44" name="Freeform: Shape 43">
                <a:extLst>
                  <a:ext uri="{FF2B5EF4-FFF2-40B4-BE49-F238E27FC236}">
                    <a16:creationId xmlns:a16="http://schemas.microsoft.com/office/drawing/2014/main" id="{68738192-1FEA-49E1-BFF3-6D1C324A5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Shape 44">
                <a:extLst>
                  <a:ext uri="{FF2B5EF4-FFF2-40B4-BE49-F238E27FC236}">
                    <a16:creationId xmlns:a16="http://schemas.microsoft.com/office/drawing/2014/main" id="{F3C51644-0F34-453B-92B8-9FF33932E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64" name="Group 40">
              <a:extLst>
                <a:ext uri="{FF2B5EF4-FFF2-40B4-BE49-F238E27FC236}">
                  <a16:creationId xmlns:a16="http://schemas.microsoft.com/office/drawing/2014/main" id="{8ADB9AB8-2EB4-4B5E-9A1E-84F2E44D91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42" name="Freeform: Shape 41">
                <a:extLst>
                  <a:ext uri="{FF2B5EF4-FFF2-40B4-BE49-F238E27FC236}">
                    <a16:creationId xmlns:a16="http://schemas.microsoft.com/office/drawing/2014/main" id="{95F439B0-E080-4B01-85AF-D226A85BA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Shape 42">
                <a:extLst>
                  <a:ext uri="{FF2B5EF4-FFF2-40B4-BE49-F238E27FC236}">
                    <a16:creationId xmlns:a16="http://schemas.microsoft.com/office/drawing/2014/main" id="{EDEC643B-AA3F-4913-B411-1458BCEF2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799C009A-2C38-420B-8FB8-32CE1834ACC8}"/>
              </a:ext>
            </a:extLst>
          </p:cNvPr>
          <p:cNvSpPr>
            <a:spLocks noGrp="1"/>
          </p:cNvSpPr>
          <p:nvPr>
            <p:ph type="title"/>
          </p:nvPr>
        </p:nvSpPr>
        <p:spPr>
          <a:xfrm>
            <a:off x="838199" y="1120676"/>
            <a:ext cx="5257801" cy="2308324"/>
          </a:xfrm>
        </p:spPr>
        <p:txBody>
          <a:bodyPr vert="horz" lIns="91440" tIns="45720" rIns="91440" bIns="45720" rtlCol="0" anchor="b">
            <a:normAutofit/>
          </a:bodyPr>
          <a:lstStyle/>
          <a:p>
            <a: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Forecasting </a:t>
            </a:r>
            <a:b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br>
            <a:r>
              <a:rPr lang="en-US" sz="18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Forecasting Daily Number </a:t>
            </a:r>
            <a:r>
              <a:rPr lang="en-US" sz="1800" b="1" dirty="0">
                <a:solidFill>
                  <a:srgbClr val="FF6600"/>
                </a:solidFill>
                <a:effectLst>
                  <a:outerShdw blurRad="38100" dist="38100" dir="2700000" algn="tl">
                    <a:srgbClr val="000000">
                      <a:alpha val="43137"/>
                    </a:srgbClr>
                  </a:outerShdw>
                </a:effectLst>
                <a:latin typeface="Avenir LT Std 65 Medium" panose="020B0803020203020204" pitchFamily="34" charset="0"/>
              </a:rPr>
              <a:t>o</a:t>
            </a:r>
            <a:r>
              <a:rPr lang="en-US" sz="18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f Trips for the Next </a:t>
            </a:r>
            <a:r>
              <a:rPr lang="en-US" sz="1800" b="1" dirty="0">
                <a:solidFill>
                  <a:srgbClr val="FF6600"/>
                </a:solidFill>
                <a:effectLst>
                  <a:outerShdw blurRad="38100" dist="38100" dir="2700000" algn="tl">
                    <a:srgbClr val="000000">
                      <a:alpha val="43137"/>
                    </a:srgbClr>
                  </a:outerShdw>
                </a:effectLst>
                <a:latin typeface="Avenir LT Std 65 Medium" panose="020B0803020203020204" pitchFamily="34" charset="0"/>
              </a:rPr>
              <a:t>T</a:t>
            </a:r>
            <a:r>
              <a:rPr lang="en-US" sz="18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wo Years</a:t>
            </a:r>
            <a:endPar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endParaRPr>
          </a:p>
        </p:txBody>
      </p:sp>
      <p:sp>
        <p:nvSpPr>
          <p:cNvPr id="4" name="Slide Number Placeholder 3">
            <a:extLst>
              <a:ext uri="{FF2B5EF4-FFF2-40B4-BE49-F238E27FC236}">
                <a16:creationId xmlns:a16="http://schemas.microsoft.com/office/drawing/2014/main" id="{1992C3F3-C64F-4C4F-A7B4-4C7B4ECC5791}"/>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a:lnSpc>
                <a:spcPct val="90000"/>
              </a:lnSpc>
              <a:spcAft>
                <a:spcPts val="600"/>
              </a:spcAft>
            </a:pPr>
            <a:fld id="{48F63A3B-78C7-47BE-AE5E-E10140E04643}" type="slidenum">
              <a:rPr lang="en-US" sz="4400">
                <a:solidFill>
                  <a:schemeClr val="bg1"/>
                </a:solidFill>
              </a:rPr>
              <a:pPr>
                <a:lnSpc>
                  <a:spcPct val="90000"/>
                </a:lnSpc>
                <a:spcAft>
                  <a:spcPts val="600"/>
                </a:spcAft>
              </a:pPr>
              <a:t>50</a:t>
            </a:fld>
            <a:endParaRPr lang="en-US" sz="4400">
              <a:solidFill>
                <a:schemeClr val="bg1"/>
              </a:solidFill>
            </a:endParaRPr>
          </a:p>
        </p:txBody>
      </p:sp>
      <p:pic>
        <p:nvPicPr>
          <p:cNvPr id="63" name="Picture 62">
            <a:extLst>
              <a:ext uri="{FF2B5EF4-FFF2-40B4-BE49-F238E27FC236}">
                <a16:creationId xmlns:a16="http://schemas.microsoft.com/office/drawing/2014/main" id="{A704440B-E7BA-4BDD-A268-7403304B3E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pic>
        <p:nvPicPr>
          <p:cNvPr id="14" name="Content Placeholder 6" descr="Upward trend with solid fill">
            <a:extLst>
              <a:ext uri="{FF2B5EF4-FFF2-40B4-BE49-F238E27FC236}">
                <a16:creationId xmlns:a16="http://schemas.microsoft.com/office/drawing/2014/main" id="{8CD4AD13-AC90-4448-8808-3D5A4F9DEE2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73645" y="871732"/>
            <a:ext cx="2727366" cy="2727366"/>
          </a:xfrm>
          <a:prstGeom prst="rect">
            <a:avLst/>
          </a:prstGeom>
        </p:spPr>
      </p:pic>
    </p:spTree>
    <p:extLst>
      <p:ext uri="{BB962C8B-B14F-4D97-AF65-F5344CB8AC3E}">
        <p14:creationId xmlns:p14="http://schemas.microsoft.com/office/powerpoint/2010/main" val="33823241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561ED6C-17F2-4CB6-BD37-C1098DB613B6}"/>
              </a:ext>
            </a:extLst>
          </p:cNvPr>
          <p:cNvSpPr txBox="1">
            <a:spLocks/>
          </p:cNvSpPr>
          <p:nvPr/>
        </p:nvSpPr>
        <p:spPr>
          <a:xfrm rot="5400000">
            <a:off x="2666998" y="-2667000"/>
            <a:ext cx="6858002" cy="12192002"/>
          </a:xfrm>
          <a:prstGeom prst="rect">
            <a:avLst/>
          </a:prstGeom>
          <a:solidFill>
            <a:srgbClr val="3B3B3B"/>
          </a:solidFill>
        </p:spPr>
        <p:txBody>
          <a:bodyPr vert="vert270"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dirty="0"/>
            </a:br>
            <a:br>
              <a:rPr lang="en-US" dirty="0"/>
            </a:br>
            <a:br>
              <a:rPr lang="en-US" dirty="0"/>
            </a:br>
            <a:endParaRPr lang="en-US" b="1" dirty="0">
              <a:solidFill>
                <a:srgbClr val="FF6600"/>
              </a:solidFill>
              <a:latin typeface="Avenir LT Std 65 Medium" panose="020B0803020203020204" pitchFamily="34" charset="0"/>
            </a:endParaRPr>
          </a:p>
        </p:txBody>
      </p:sp>
      <p:sp>
        <p:nvSpPr>
          <p:cNvPr id="3" name="Content Placeholder 2">
            <a:extLst>
              <a:ext uri="{FF2B5EF4-FFF2-40B4-BE49-F238E27FC236}">
                <a16:creationId xmlns:a16="http://schemas.microsoft.com/office/drawing/2014/main" id="{0E880FDB-4228-4C79-8947-024B80A6705A}"/>
              </a:ext>
            </a:extLst>
          </p:cNvPr>
          <p:cNvSpPr>
            <a:spLocks noGrp="1"/>
          </p:cNvSpPr>
          <p:nvPr>
            <p:ph idx="1"/>
          </p:nvPr>
        </p:nvSpPr>
        <p:spPr>
          <a:xfrm>
            <a:off x="838200" y="1690688"/>
            <a:ext cx="10515600" cy="4665662"/>
          </a:xfrm>
        </p:spPr>
        <p:txBody>
          <a:bodyPr>
            <a:normAutofit fontScale="92500" lnSpcReduction="10000"/>
          </a:bodyPr>
          <a:lstStyle/>
          <a:p>
            <a:pPr marL="0" indent="0">
              <a:buNone/>
            </a:pPr>
            <a:r>
              <a:rPr lang="en-US" sz="1800" b="1" dirty="0">
                <a:solidFill>
                  <a:schemeClr val="bg1"/>
                </a:solidFill>
                <a:latin typeface="Avenir Next LT Pro" panose="020B0504020202020204" pitchFamily="34" charset="0"/>
              </a:rPr>
              <a:t>Goal:</a:t>
            </a:r>
            <a:r>
              <a:rPr lang="en-US" sz="1800" dirty="0">
                <a:solidFill>
                  <a:schemeClr val="bg1"/>
                </a:solidFill>
                <a:latin typeface="Avenir Next LT Pro" panose="020B0504020202020204" pitchFamily="34" charset="0"/>
              </a:rPr>
              <a:t> </a:t>
            </a:r>
            <a:r>
              <a:rPr lang="en-US" sz="1800" b="1" dirty="0">
                <a:solidFill>
                  <a:srgbClr val="FF6600"/>
                </a:solidFill>
                <a:effectLst>
                  <a:outerShdw blurRad="38100" dist="38100" dir="2700000" algn="tl">
                    <a:srgbClr val="000000">
                      <a:alpha val="43137"/>
                    </a:srgbClr>
                  </a:outerShdw>
                </a:effectLst>
                <a:latin typeface="Avenir Next LT Pro" panose="020B0504020202020204" pitchFamily="34" charset="0"/>
              </a:rPr>
              <a:t>Forecast Individual Company’s Daily Number of Trips</a:t>
            </a:r>
            <a:endParaRPr lang="en-US" sz="1800" dirty="0">
              <a:solidFill>
                <a:srgbClr val="FF6600"/>
              </a:solidFill>
              <a:effectLst>
                <a:outerShdw blurRad="38100" dist="38100" dir="2700000" algn="tl">
                  <a:srgbClr val="000000">
                    <a:alpha val="43137"/>
                  </a:srgbClr>
                </a:outerShdw>
              </a:effectLst>
              <a:latin typeface="Avenir Next LT Pro" panose="020B0504020202020204" pitchFamily="34" charset="0"/>
            </a:endParaRPr>
          </a:p>
          <a:p>
            <a:pPr marL="0" indent="0">
              <a:buNone/>
            </a:pPr>
            <a:r>
              <a:rPr lang="en-US" sz="1800" b="1" dirty="0">
                <a:solidFill>
                  <a:schemeClr val="bg1"/>
                </a:solidFill>
                <a:latin typeface="Avenir Next LT Pro" panose="020B0504020202020204" pitchFamily="34" charset="0"/>
              </a:rPr>
              <a:t>Model Used:</a:t>
            </a:r>
            <a:r>
              <a:rPr lang="en-US" sz="1800" dirty="0">
                <a:solidFill>
                  <a:schemeClr val="bg1"/>
                </a:solidFill>
                <a:latin typeface="Avenir Next LT Pro" panose="020B0504020202020204" pitchFamily="34" charset="0"/>
              </a:rPr>
              <a:t>  </a:t>
            </a:r>
            <a:r>
              <a:rPr lang="en-US" sz="1800" b="1" dirty="0">
                <a:solidFill>
                  <a:srgbClr val="FF6600"/>
                </a:solidFill>
                <a:effectLst>
                  <a:outerShdw blurRad="38100" dist="38100" dir="2700000" algn="tl">
                    <a:srgbClr val="000000">
                      <a:alpha val="43137"/>
                    </a:srgbClr>
                  </a:outerShdw>
                </a:effectLst>
                <a:latin typeface="Avenir Next LT Pro" panose="020B0504020202020204" pitchFamily="34" charset="0"/>
              </a:rPr>
              <a:t>Facebook Prophet</a:t>
            </a:r>
          </a:p>
          <a:p>
            <a:pPr marL="0" indent="0">
              <a:buNone/>
            </a:pPr>
            <a:r>
              <a:rPr lang="en-US" sz="1800" b="1" dirty="0">
                <a:solidFill>
                  <a:schemeClr val="bg1"/>
                </a:solidFill>
                <a:latin typeface="Avenir Next LT Pro" panose="020B0504020202020204" pitchFamily="34" charset="0"/>
              </a:rPr>
              <a:t>Evaluation Metric:</a:t>
            </a:r>
            <a:r>
              <a:rPr lang="en-US" sz="1800" b="1" dirty="0">
                <a:solidFill>
                  <a:srgbClr val="FF6600"/>
                </a:solidFill>
                <a:effectLst>
                  <a:outerShdw blurRad="38100" dist="38100" dir="2700000" algn="tl">
                    <a:srgbClr val="000000">
                      <a:alpha val="43137"/>
                    </a:srgbClr>
                  </a:outerShdw>
                </a:effectLst>
                <a:latin typeface="Avenir Next LT Pro" panose="020B0504020202020204" pitchFamily="34" charset="0"/>
              </a:rPr>
              <a:t> Root Mean Squared Error (RMSE)</a:t>
            </a:r>
          </a:p>
          <a:p>
            <a:pPr marL="0" indent="0">
              <a:buNone/>
            </a:pPr>
            <a:r>
              <a:rPr lang="en-US" sz="1800" b="1" dirty="0">
                <a:solidFill>
                  <a:schemeClr val="bg1"/>
                </a:solidFill>
                <a:latin typeface="Avenir Next LT Pro" panose="020B0504020202020204" pitchFamily="34" charset="0"/>
              </a:rPr>
              <a:t>Problem Type:</a:t>
            </a:r>
            <a:r>
              <a:rPr lang="en-US" sz="1800" b="1" dirty="0">
                <a:solidFill>
                  <a:srgbClr val="FF6600"/>
                </a:solidFill>
                <a:effectLst>
                  <a:outerShdw blurRad="38100" dist="38100" dir="2700000" algn="tl">
                    <a:srgbClr val="000000">
                      <a:alpha val="43137"/>
                    </a:srgbClr>
                  </a:outerShdw>
                </a:effectLst>
                <a:latin typeface="Avenir Next LT Pro" panose="020B0504020202020204" pitchFamily="34" charset="0"/>
              </a:rPr>
              <a:t> Supervised Learning</a:t>
            </a:r>
          </a:p>
          <a:p>
            <a:pPr>
              <a:buFont typeface="Wingdings" panose="05000000000000000000" pitchFamily="2" charset="2"/>
              <a:buChar char="Ø"/>
            </a:pPr>
            <a:endParaRPr lang="en-US" sz="1800" dirty="0">
              <a:solidFill>
                <a:schemeClr val="bg1"/>
              </a:solidFill>
              <a:latin typeface="Avenir Next LT Pro" panose="020B0504020202020204" pitchFamily="34" charset="0"/>
            </a:endParaRPr>
          </a:p>
          <a:p>
            <a:pPr marL="0" indent="0">
              <a:buNone/>
            </a:pPr>
            <a:r>
              <a:rPr lang="en-US" sz="1800" b="1" dirty="0">
                <a:solidFill>
                  <a:schemeClr val="bg1"/>
                </a:solidFill>
                <a:latin typeface="Avenir Next LT Pro" panose="020B0504020202020204" pitchFamily="34" charset="0"/>
              </a:rPr>
              <a:t>Steps Involved</a:t>
            </a:r>
            <a:r>
              <a:rPr lang="en-US" sz="1800" dirty="0">
                <a:solidFill>
                  <a:schemeClr val="bg1"/>
                </a:solidFill>
                <a:latin typeface="Avenir Next LT Pro" panose="020B0504020202020204" pitchFamily="34" charset="0"/>
              </a:rPr>
              <a:t>:</a:t>
            </a:r>
          </a:p>
          <a:p>
            <a:pPr marL="457200" indent="-457200">
              <a:buFont typeface="+mj-lt"/>
              <a:buAutoNum type="arabicPeriod"/>
            </a:pPr>
            <a:r>
              <a:rPr lang="en-US" sz="1800" dirty="0">
                <a:solidFill>
                  <a:schemeClr val="bg1"/>
                </a:solidFill>
                <a:latin typeface="Avenir Next LT Pro" panose="020B0504020202020204" pitchFamily="34" charset="0"/>
              </a:rPr>
              <a:t>Initially </a:t>
            </a:r>
            <a:r>
              <a:rPr lang="en-US" sz="1800" b="1" dirty="0">
                <a:solidFill>
                  <a:schemeClr val="bg1"/>
                </a:solidFill>
                <a:latin typeface="Avenir Next LT Pro" panose="020B0504020202020204" pitchFamily="34" charset="0"/>
              </a:rPr>
              <a:t>decomposing</a:t>
            </a:r>
            <a:r>
              <a:rPr lang="en-US" sz="1800" dirty="0">
                <a:solidFill>
                  <a:schemeClr val="bg1"/>
                </a:solidFill>
                <a:latin typeface="Avenir Next LT Pro" panose="020B0504020202020204" pitchFamily="34" charset="0"/>
              </a:rPr>
              <a:t> Daily Trip Time Series.</a:t>
            </a:r>
          </a:p>
          <a:p>
            <a:pPr marL="457200" indent="-457200">
              <a:buFont typeface="+mj-lt"/>
              <a:buAutoNum type="arabicPeriod"/>
            </a:pPr>
            <a:r>
              <a:rPr lang="en-US" sz="1800" dirty="0">
                <a:solidFill>
                  <a:schemeClr val="bg1"/>
                </a:solidFill>
                <a:latin typeface="Avenir Next LT Pro" panose="020B0504020202020204" pitchFamily="34" charset="0"/>
              </a:rPr>
              <a:t>Analyze </a:t>
            </a:r>
            <a:r>
              <a:rPr lang="en-US" sz="1800" b="1" dirty="0">
                <a:solidFill>
                  <a:schemeClr val="bg1"/>
                </a:solidFill>
                <a:latin typeface="Avenir Next LT Pro" panose="020B0504020202020204" pitchFamily="34" charset="0"/>
              </a:rPr>
              <a:t>Auto Correlation and Partial-Auto Correlation Plots</a:t>
            </a:r>
            <a:r>
              <a:rPr lang="en-US" sz="1800" dirty="0">
                <a:solidFill>
                  <a:schemeClr val="bg1"/>
                </a:solidFill>
                <a:latin typeface="Avenir Next LT Pro" panose="020B0504020202020204" pitchFamily="34" charset="0"/>
              </a:rPr>
              <a:t>.</a:t>
            </a:r>
          </a:p>
          <a:p>
            <a:pPr marL="457200" indent="-457200">
              <a:buFont typeface="+mj-lt"/>
              <a:buAutoNum type="arabicPeriod"/>
            </a:pPr>
            <a:r>
              <a:rPr lang="en-US" sz="1800" dirty="0">
                <a:solidFill>
                  <a:schemeClr val="bg1"/>
                </a:solidFill>
                <a:latin typeface="Avenir Next LT Pro" panose="020B0504020202020204" pitchFamily="34" charset="0"/>
              </a:rPr>
              <a:t>Create ‘n’ </a:t>
            </a:r>
            <a:r>
              <a:rPr lang="en-US" sz="1800" b="1" dirty="0">
                <a:solidFill>
                  <a:schemeClr val="bg1"/>
                </a:solidFill>
                <a:latin typeface="Avenir Next LT Pro" panose="020B0504020202020204" pitchFamily="34" charset="0"/>
              </a:rPr>
              <a:t>lags as independent variables</a:t>
            </a:r>
            <a:r>
              <a:rPr lang="en-US" sz="1800" dirty="0">
                <a:solidFill>
                  <a:schemeClr val="bg1"/>
                </a:solidFill>
                <a:latin typeface="Avenir Next LT Pro" panose="020B0504020202020204" pitchFamily="34" charset="0"/>
              </a:rPr>
              <a:t>.</a:t>
            </a:r>
          </a:p>
          <a:p>
            <a:pPr marL="457200" indent="-457200">
              <a:buFont typeface="+mj-lt"/>
              <a:buAutoNum type="arabicPeriod"/>
            </a:pPr>
            <a:r>
              <a:rPr lang="en-US" sz="1800" b="1" dirty="0">
                <a:solidFill>
                  <a:schemeClr val="bg1"/>
                </a:solidFill>
                <a:latin typeface="Avenir Next LT Pro" panose="020B0504020202020204" pitchFamily="34" charset="0"/>
              </a:rPr>
              <a:t>Split</a:t>
            </a:r>
            <a:r>
              <a:rPr lang="en-US" sz="1800" dirty="0">
                <a:solidFill>
                  <a:schemeClr val="bg1"/>
                </a:solidFill>
                <a:latin typeface="Avenir Next LT Pro" panose="020B0504020202020204" pitchFamily="34" charset="0"/>
              </a:rPr>
              <a:t> the time series into </a:t>
            </a:r>
            <a:r>
              <a:rPr lang="en-US" sz="1800" b="1" dirty="0">
                <a:solidFill>
                  <a:schemeClr val="bg1"/>
                </a:solidFill>
                <a:latin typeface="Avenir Next LT Pro" panose="020B0504020202020204" pitchFamily="34" charset="0"/>
              </a:rPr>
              <a:t>Train and Test sets</a:t>
            </a:r>
            <a:r>
              <a:rPr lang="en-US" sz="1800" dirty="0">
                <a:solidFill>
                  <a:schemeClr val="bg1"/>
                </a:solidFill>
                <a:latin typeface="Avenir Next LT Pro" panose="020B0504020202020204" pitchFamily="34" charset="0"/>
              </a:rPr>
              <a:t>. Test set will be for a period of </a:t>
            </a:r>
            <a:r>
              <a:rPr lang="en-US" sz="1800" b="1" dirty="0">
                <a:solidFill>
                  <a:schemeClr val="bg1"/>
                </a:solidFill>
                <a:latin typeface="Avenir Next LT Pro" panose="020B0504020202020204" pitchFamily="34" charset="0"/>
              </a:rPr>
              <a:t>last</a:t>
            </a:r>
            <a:r>
              <a:rPr lang="en-US" sz="1800" dirty="0">
                <a:solidFill>
                  <a:schemeClr val="bg1"/>
                </a:solidFill>
                <a:latin typeface="Avenir Next LT Pro" panose="020B0504020202020204" pitchFamily="34" charset="0"/>
              </a:rPr>
              <a:t> </a:t>
            </a:r>
            <a:r>
              <a:rPr lang="en-US" sz="1800" b="1" dirty="0">
                <a:solidFill>
                  <a:schemeClr val="bg1"/>
                </a:solidFill>
                <a:latin typeface="Avenir Next LT Pro" panose="020B0504020202020204" pitchFamily="34" charset="0"/>
              </a:rPr>
              <a:t>90 days</a:t>
            </a:r>
            <a:r>
              <a:rPr lang="en-US" sz="1800" dirty="0">
                <a:solidFill>
                  <a:schemeClr val="bg1"/>
                </a:solidFill>
                <a:latin typeface="Avenir Next LT Pro" panose="020B0504020202020204" pitchFamily="34" charset="0"/>
              </a:rPr>
              <a:t>.</a:t>
            </a:r>
          </a:p>
          <a:p>
            <a:pPr marL="457200" indent="-457200">
              <a:buFont typeface="+mj-lt"/>
              <a:buAutoNum type="arabicPeriod"/>
            </a:pPr>
            <a:r>
              <a:rPr lang="en-US" sz="1800" dirty="0">
                <a:solidFill>
                  <a:schemeClr val="bg1"/>
                </a:solidFill>
                <a:latin typeface="Avenir Next LT Pro" panose="020B0504020202020204" pitchFamily="34" charset="0"/>
              </a:rPr>
              <a:t>Train Prophet Model </a:t>
            </a:r>
            <a:r>
              <a:rPr lang="en-US" sz="1800" b="1" dirty="0">
                <a:solidFill>
                  <a:schemeClr val="bg1"/>
                </a:solidFill>
                <a:latin typeface="Avenir Next LT Pro" panose="020B0504020202020204" pitchFamily="34" charset="0"/>
              </a:rPr>
              <a:t>using only Train set</a:t>
            </a:r>
            <a:r>
              <a:rPr lang="en-US" sz="1800" dirty="0">
                <a:solidFill>
                  <a:schemeClr val="bg1"/>
                </a:solidFill>
                <a:latin typeface="Avenir Next LT Pro" panose="020B0504020202020204" pitchFamily="34" charset="0"/>
              </a:rPr>
              <a:t>.</a:t>
            </a:r>
          </a:p>
          <a:p>
            <a:pPr marL="457200" indent="-457200">
              <a:buFont typeface="+mj-lt"/>
              <a:buAutoNum type="arabicPeriod"/>
            </a:pPr>
            <a:r>
              <a:rPr lang="en-US" sz="1800" b="1" dirty="0">
                <a:solidFill>
                  <a:schemeClr val="bg1"/>
                </a:solidFill>
                <a:latin typeface="Avenir Next LT Pro" panose="020B0504020202020204" pitchFamily="34" charset="0"/>
              </a:rPr>
              <a:t>Evaluate model performance </a:t>
            </a:r>
            <a:r>
              <a:rPr lang="en-US" sz="1800" dirty="0">
                <a:solidFill>
                  <a:schemeClr val="bg1"/>
                </a:solidFill>
                <a:latin typeface="Avenir Next LT Pro" panose="020B0504020202020204" pitchFamily="34" charset="0"/>
              </a:rPr>
              <a:t>by comparing predictions with Test set.</a:t>
            </a:r>
          </a:p>
          <a:p>
            <a:pPr marL="457200" indent="-457200">
              <a:buFont typeface="+mj-lt"/>
              <a:buAutoNum type="arabicPeriod"/>
            </a:pPr>
            <a:r>
              <a:rPr lang="en-US" sz="1800" dirty="0">
                <a:solidFill>
                  <a:schemeClr val="bg1"/>
                </a:solidFill>
                <a:latin typeface="Avenir Next LT Pro" panose="020B0504020202020204" pitchFamily="34" charset="0"/>
              </a:rPr>
              <a:t>Train on the whole dataset and </a:t>
            </a:r>
            <a:r>
              <a:rPr lang="en-US" sz="1800" b="1" dirty="0">
                <a:solidFill>
                  <a:schemeClr val="bg1"/>
                </a:solidFill>
                <a:latin typeface="Avenir Next LT Pro" panose="020B0504020202020204" pitchFamily="34" charset="0"/>
              </a:rPr>
              <a:t>forecast daily trips for next two years</a:t>
            </a:r>
            <a:r>
              <a:rPr lang="en-US" sz="1800" dirty="0">
                <a:solidFill>
                  <a:schemeClr val="bg1"/>
                </a:solidFill>
                <a:latin typeface="Avenir Next LT Pro" panose="020B0504020202020204" pitchFamily="34" charset="0"/>
              </a:rPr>
              <a:t>.</a:t>
            </a:r>
          </a:p>
          <a:p>
            <a:pPr marL="457200" indent="-457200">
              <a:buFont typeface="+mj-lt"/>
              <a:buAutoNum type="arabicPeriod"/>
            </a:pPr>
            <a:r>
              <a:rPr lang="en-US" sz="1800" dirty="0">
                <a:solidFill>
                  <a:schemeClr val="bg1"/>
                </a:solidFill>
                <a:latin typeface="Avenir Next LT Pro" panose="020B0504020202020204" pitchFamily="34" charset="0"/>
              </a:rPr>
              <a:t>Compare forecasts of both Cab companies.</a:t>
            </a:r>
          </a:p>
          <a:p>
            <a:pPr marL="457200" indent="-457200">
              <a:buFont typeface="+mj-lt"/>
              <a:buAutoNum type="arabicPeriod"/>
            </a:pPr>
            <a:endParaRPr lang="en-US" sz="1800" dirty="0">
              <a:solidFill>
                <a:schemeClr val="bg1"/>
              </a:solidFill>
              <a:latin typeface="Avenir Next LT Pro" panose="020B0504020202020204" pitchFamily="34" charset="0"/>
            </a:endParaRPr>
          </a:p>
        </p:txBody>
      </p:sp>
      <p:sp>
        <p:nvSpPr>
          <p:cNvPr id="4" name="Slide Number Placeholder 3">
            <a:extLst>
              <a:ext uri="{FF2B5EF4-FFF2-40B4-BE49-F238E27FC236}">
                <a16:creationId xmlns:a16="http://schemas.microsoft.com/office/drawing/2014/main" id="{47AF7462-92A8-45C4-842B-25B51DE4202D}"/>
              </a:ext>
            </a:extLst>
          </p:cNvPr>
          <p:cNvSpPr>
            <a:spLocks noGrp="1"/>
          </p:cNvSpPr>
          <p:nvPr>
            <p:ph type="sldNum" sz="quarter" idx="12"/>
          </p:nvPr>
        </p:nvSpPr>
        <p:spPr/>
        <p:txBody>
          <a:bodyPr/>
          <a:lstStyle/>
          <a:p>
            <a:fld id="{48F63A3B-78C7-47BE-AE5E-E10140E04643}" type="slidenum">
              <a:rPr lang="en-US" smtClean="0"/>
              <a:t>51</a:t>
            </a:fld>
            <a:endParaRPr lang="en-US"/>
          </a:p>
        </p:txBody>
      </p:sp>
      <p:pic>
        <p:nvPicPr>
          <p:cNvPr id="5" name="Picture 4">
            <a:extLst>
              <a:ext uri="{FF2B5EF4-FFF2-40B4-BE49-F238E27FC236}">
                <a16:creationId xmlns:a16="http://schemas.microsoft.com/office/drawing/2014/main" id="{C913BC1F-547D-4D5F-8AAB-5AAAF3EA09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
        <p:nvSpPr>
          <p:cNvPr id="6" name="Title 1">
            <a:extLst>
              <a:ext uri="{FF2B5EF4-FFF2-40B4-BE49-F238E27FC236}">
                <a16:creationId xmlns:a16="http://schemas.microsoft.com/office/drawing/2014/main" id="{6E30FB55-7017-4133-9E72-F30EFF773040}"/>
              </a:ext>
            </a:extLst>
          </p:cNvPr>
          <p:cNvSpPr>
            <a:spLocks noGrp="1"/>
          </p:cNvSpPr>
          <p:nvPr>
            <p:ph type="title"/>
          </p:nvPr>
        </p:nvSpPr>
        <p:spPr>
          <a:xfrm>
            <a:off x="838200" y="365125"/>
            <a:ext cx="10515600" cy="1325563"/>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Forecasting Strategy</a:t>
            </a:r>
            <a:endParaRPr lang="en-US" dirty="0">
              <a:effectLst>
                <a:outerShdw blurRad="38100" dist="38100" dir="2700000" algn="tl">
                  <a:srgbClr val="000000">
                    <a:alpha val="43137"/>
                  </a:srgbClr>
                </a:outerShdw>
              </a:effectLst>
            </a:endParaRPr>
          </a:p>
        </p:txBody>
      </p:sp>
      <p:pic>
        <p:nvPicPr>
          <p:cNvPr id="1026" name="Picture 2" descr="Facebook Prophet. (Almost) everything you should know to… | by Moto DEI |  The Startup | Medium">
            <a:extLst>
              <a:ext uri="{FF2B5EF4-FFF2-40B4-BE49-F238E27FC236}">
                <a16:creationId xmlns:a16="http://schemas.microsoft.com/office/drawing/2014/main" id="{F2A0544C-4AD2-4265-8DCD-D95ABA389F0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9965" y="2007725"/>
            <a:ext cx="1325218" cy="379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20920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AF7462-92A8-45C4-842B-25B51DE4202D}"/>
              </a:ext>
            </a:extLst>
          </p:cNvPr>
          <p:cNvSpPr>
            <a:spLocks noGrp="1"/>
          </p:cNvSpPr>
          <p:nvPr>
            <p:ph type="sldNum" sz="quarter" idx="12"/>
          </p:nvPr>
        </p:nvSpPr>
        <p:spPr/>
        <p:txBody>
          <a:bodyPr/>
          <a:lstStyle/>
          <a:p>
            <a:fld id="{48F63A3B-78C7-47BE-AE5E-E10140E04643}" type="slidenum">
              <a:rPr lang="en-US" smtClean="0"/>
              <a:t>52</a:t>
            </a:fld>
            <a:endParaRPr lang="en-US"/>
          </a:p>
        </p:txBody>
      </p:sp>
      <p:pic>
        <p:nvPicPr>
          <p:cNvPr id="5" name="Picture 4">
            <a:extLst>
              <a:ext uri="{FF2B5EF4-FFF2-40B4-BE49-F238E27FC236}">
                <a16:creationId xmlns:a16="http://schemas.microsoft.com/office/drawing/2014/main" id="{C913BC1F-547D-4D5F-8AAB-5AAAF3EA09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
        <p:nvSpPr>
          <p:cNvPr id="6" name="Title 1">
            <a:extLst>
              <a:ext uri="{FF2B5EF4-FFF2-40B4-BE49-F238E27FC236}">
                <a16:creationId xmlns:a16="http://schemas.microsoft.com/office/drawing/2014/main" id="{8FDB799A-DE41-400F-B2B0-223BB8CE6D6C}"/>
              </a:ext>
            </a:extLst>
          </p:cNvPr>
          <p:cNvSpPr>
            <a:spLocks noGrp="1"/>
          </p:cNvSpPr>
          <p:nvPr>
            <p:ph type="title"/>
          </p:nvPr>
        </p:nvSpPr>
        <p:spPr>
          <a:xfrm>
            <a:off x="838200" y="33237"/>
            <a:ext cx="10515600" cy="1325563"/>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Daily Trips Time Series Decomposition</a:t>
            </a:r>
            <a:endParaRPr lang="en-US" dirty="0">
              <a:effectLst>
                <a:outerShdw blurRad="38100" dist="38100" dir="2700000" algn="tl">
                  <a:srgbClr val="000000">
                    <a:alpha val="43137"/>
                  </a:srgbClr>
                </a:outerShdw>
              </a:effectLst>
            </a:endParaRPr>
          </a:p>
        </p:txBody>
      </p:sp>
      <p:pic>
        <p:nvPicPr>
          <p:cNvPr id="7" name="Picture 6">
            <a:extLst>
              <a:ext uri="{FF2B5EF4-FFF2-40B4-BE49-F238E27FC236}">
                <a16:creationId xmlns:a16="http://schemas.microsoft.com/office/drawing/2014/main" id="{71AE9AD1-83CD-4582-8E3B-212504EAF06F}"/>
              </a:ext>
            </a:extLst>
          </p:cNvPr>
          <p:cNvPicPr>
            <a:picLocks noChangeAspect="1"/>
          </p:cNvPicPr>
          <p:nvPr/>
        </p:nvPicPr>
        <p:blipFill>
          <a:blip r:embed="rId3"/>
          <a:stretch>
            <a:fillRect/>
          </a:stretch>
        </p:blipFill>
        <p:spPr>
          <a:xfrm>
            <a:off x="437036" y="1423367"/>
            <a:ext cx="3747052" cy="4886194"/>
          </a:xfrm>
          <a:prstGeom prst="rect">
            <a:avLst/>
          </a:prstGeom>
          <a:ln>
            <a:solidFill>
              <a:schemeClr val="tx1"/>
            </a:solidFill>
          </a:ln>
        </p:spPr>
      </p:pic>
      <p:pic>
        <p:nvPicPr>
          <p:cNvPr id="2050" name="Picture 2">
            <a:extLst>
              <a:ext uri="{FF2B5EF4-FFF2-40B4-BE49-F238E27FC236}">
                <a16:creationId xmlns:a16="http://schemas.microsoft.com/office/drawing/2014/main" id="{0143A5D4-D824-4C1E-8092-5BCAF5D902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7914" y="1446761"/>
            <a:ext cx="3717807" cy="488619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B513587-69A4-400B-B7BF-199B50B7487F}"/>
              </a:ext>
            </a:extLst>
          </p:cNvPr>
          <p:cNvSpPr txBox="1"/>
          <p:nvPr/>
        </p:nvSpPr>
        <p:spPr>
          <a:xfrm>
            <a:off x="1084736" y="1123366"/>
            <a:ext cx="2451652" cy="369332"/>
          </a:xfrm>
          <a:prstGeom prst="rect">
            <a:avLst/>
          </a:prstGeom>
          <a:noFill/>
        </p:spPr>
        <p:txBody>
          <a:bodyPr wrap="square" rtlCol="0">
            <a:spAutoFit/>
          </a:bodyPr>
          <a:lstStyle/>
          <a:p>
            <a:pPr algn="ctr"/>
            <a:r>
              <a:rPr lang="en-US" b="1" dirty="0">
                <a:solidFill>
                  <a:srgbClr val="FFC000"/>
                </a:solidFill>
              </a:rPr>
              <a:t>Yellow Cab</a:t>
            </a:r>
          </a:p>
        </p:txBody>
      </p:sp>
      <p:sp>
        <p:nvSpPr>
          <p:cNvPr id="10" name="TextBox 9">
            <a:extLst>
              <a:ext uri="{FF2B5EF4-FFF2-40B4-BE49-F238E27FC236}">
                <a16:creationId xmlns:a16="http://schemas.microsoft.com/office/drawing/2014/main" id="{DC807178-3CB9-460E-A5DE-BA8396DDE5BB}"/>
              </a:ext>
            </a:extLst>
          </p:cNvPr>
          <p:cNvSpPr txBox="1"/>
          <p:nvPr/>
        </p:nvSpPr>
        <p:spPr>
          <a:xfrm>
            <a:off x="8756374" y="1123366"/>
            <a:ext cx="2451652" cy="369332"/>
          </a:xfrm>
          <a:prstGeom prst="rect">
            <a:avLst/>
          </a:prstGeom>
          <a:noFill/>
        </p:spPr>
        <p:txBody>
          <a:bodyPr wrap="square" rtlCol="0">
            <a:spAutoFit/>
          </a:bodyPr>
          <a:lstStyle/>
          <a:p>
            <a:pPr algn="ctr"/>
            <a:r>
              <a:rPr lang="en-US" b="1" dirty="0">
                <a:solidFill>
                  <a:srgbClr val="FF0066"/>
                </a:solidFill>
              </a:rPr>
              <a:t>Pink Cab</a:t>
            </a:r>
          </a:p>
        </p:txBody>
      </p:sp>
      <p:sp>
        <p:nvSpPr>
          <p:cNvPr id="9" name="TextBox 8">
            <a:extLst>
              <a:ext uri="{FF2B5EF4-FFF2-40B4-BE49-F238E27FC236}">
                <a16:creationId xmlns:a16="http://schemas.microsoft.com/office/drawing/2014/main" id="{BD51F785-455C-4D6F-880B-84B85ACF7C2D}"/>
              </a:ext>
            </a:extLst>
          </p:cNvPr>
          <p:cNvSpPr txBox="1"/>
          <p:nvPr/>
        </p:nvSpPr>
        <p:spPr>
          <a:xfrm>
            <a:off x="4333464" y="1669774"/>
            <a:ext cx="3525076" cy="4770537"/>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latin typeface="Avenir Next LT Pro" panose="020B0504020202020204" pitchFamily="34" charset="0"/>
              </a:rPr>
              <a:t>The plots illustrates a breakdown of Daly trip time series into </a:t>
            </a:r>
            <a:r>
              <a:rPr lang="en-US" sz="1600" b="1" dirty="0">
                <a:latin typeface="Avenir Next LT Pro" panose="020B0504020202020204" pitchFamily="34" charset="0"/>
              </a:rPr>
              <a:t>trend, seasonal </a:t>
            </a:r>
            <a:r>
              <a:rPr lang="en-US" sz="1600" dirty="0">
                <a:latin typeface="Avenir Next LT Pro" panose="020B0504020202020204" pitchFamily="34" charset="0"/>
              </a:rPr>
              <a:t>and </a:t>
            </a:r>
            <a:r>
              <a:rPr lang="en-US" sz="1600" b="1" dirty="0">
                <a:latin typeface="Avenir Next LT Pro" panose="020B0504020202020204" pitchFamily="34" charset="0"/>
              </a:rPr>
              <a:t>residuals (error)</a:t>
            </a:r>
            <a:r>
              <a:rPr lang="en-US" sz="1600" dirty="0">
                <a:latin typeface="Avenir Next LT Pro" panose="020B0504020202020204" pitchFamily="34" charset="0"/>
              </a:rPr>
              <a:t> components.</a:t>
            </a:r>
          </a:p>
          <a:p>
            <a:pPr marL="285750" indent="-285750">
              <a:buFont typeface="Wingdings" panose="05000000000000000000" pitchFamily="2" charset="2"/>
              <a:buChar char="Ø"/>
            </a:pPr>
            <a:endParaRPr lang="en-US" sz="1600" dirty="0">
              <a:latin typeface="Avenir Next LT Pro" panose="020B0504020202020204" pitchFamily="34" charset="0"/>
            </a:endParaRPr>
          </a:p>
          <a:p>
            <a:pPr marL="285750" indent="-285750">
              <a:buFont typeface="Wingdings" panose="05000000000000000000" pitchFamily="2" charset="2"/>
              <a:buChar char="Ø"/>
            </a:pPr>
            <a:r>
              <a:rPr lang="en-US" sz="1600" b="1" dirty="0">
                <a:latin typeface="Avenir Next LT Pro" panose="020B0504020202020204" pitchFamily="34" charset="0"/>
              </a:rPr>
              <a:t>Multiplicative model </a:t>
            </a:r>
            <a:r>
              <a:rPr lang="en-US" sz="1600" dirty="0">
                <a:latin typeface="Avenir Next LT Pro" panose="020B0504020202020204" pitchFamily="34" charset="0"/>
              </a:rPr>
              <a:t>used due non-constant monthly and yearly seasonality.</a:t>
            </a:r>
          </a:p>
          <a:p>
            <a:pPr marL="285750" indent="-285750">
              <a:buFont typeface="Wingdings" panose="05000000000000000000" pitchFamily="2" charset="2"/>
              <a:buChar char="Ø"/>
            </a:pPr>
            <a:endParaRPr lang="en-US" sz="1600" dirty="0">
              <a:latin typeface="Avenir Next LT Pro" panose="020B0504020202020204" pitchFamily="34" charset="0"/>
            </a:endParaRPr>
          </a:p>
          <a:p>
            <a:pPr marL="285750" indent="-285750">
              <a:buFont typeface="Wingdings" panose="05000000000000000000" pitchFamily="2" charset="2"/>
              <a:buChar char="Ø"/>
            </a:pPr>
            <a:r>
              <a:rPr lang="en-US" sz="1600" b="1" dirty="0">
                <a:latin typeface="Avenir Next LT Pro" panose="020B0504020202020204" pitchFamily="34" charset="0"/>
              </a:rPr>
              <a:t>Trend:</a:t>
            </a:r>
            <a:r>
              <a:rPr lang="en-US" sz="1600" dirty="0">
                <a:latin typeface="Avenir Next LT Pro" panose="020B0504020202020204" pitchFamily="34" charset="0"/>
              </a:rPr>
              <a:t> Noticeable upward month-wise trend but the annual trend seems constant for both companies. </a:t>
            </a:r>
          </a:p>
          <a:p>
            <a:pPr marL="285750" indent="-285750">
              <a:buFont typeface="Wingdings" panose="05000000000000000000" pitchFamily="2" charset="2"/>
              <a:buChar char="Ø"/>
            </a:pPr>
            <a:endParaRPr lang="en-US" sz="1600" dirty="0">
              <a:latin typeface="Avenir Next LT Pro" panose="020B0504020202020204" pitchFamily="34" charset="0"/>
            </a:endParaRPr>
          </a:p>
          <a:p>
            <a:pPr marL="285750" indent="-285750">
              <a:buFont typeface="Wingdings" panose="05000000000000000000" pitchFamily="2" charset="2"/>
              <a:buChar char="Ø"/>
            </a:pPr>
            <a:r>
              <a:rPr lang="en-US" sz="1600" b="1" dirty="0">
                <a:latin typeface="Avenir Next LT Pro" panose="020B0504020202020204" pitchFamily="34" charset="0"/>
              </a:rPr>
              <a:t>Seasonality</a:t>
            </a:r>
            <a:r>
              <a:rPr lang="en-US" sz="1600" dirty="0">
                <a:latin typeface="Avenir Next LT Pro" panose="020B0504020202020204" pitchFamily="34" charset="0"/>
              </a:rPr>
              <a:t>: Constant seasonality across all weeks. </a:t>
            </a:r>
          </a:p>
          <a:p>
            <a:pPr marL="285750" indent="-285750">
              <a:buFont typeface="Wingdings" panose="05000000000000000000" pitchFamily="2" charset="2"/>
              <a:buChar char="Ø"/>
            </a:pPr>
            <a:endParaRPr lang="en-US" sz="1600" dirty="0">
              <a:latin typeface="Avenir Next LT Pro" panose="020B0504020202020204" pitchFamily="34" charset="0"/>
            </a:endParaRPr>
          </a:p>
          <a:p>
            <a:pPr marL="285750" indent="-285750">
              <a:buFont typeface="Wingdings" panose="05000000000000000000" pitchFamily="2" charset="2"/>
              <a:buChar char="Ø"/>
            </a:pPr>
            <a:r>
              <a:rPr lang="en-US" sz="1600" b="1" dirty="0">
                <a:latin typeface="Avenir Next LT Pro" panose="020B0504020202020204" pitchFamily="34" charset="0"/>
              </a:rPr>
              <a:t>Residuals</a:t>
            </a:r>
            <a:r>
              <a:rPr lang="en-US" sz="1600" dirty="0">
                <a:latin typeface="Avenir Next LT Pro" panose="020B0504020202020204" pitchFamily="34" charset="0"/>
              </a:rPr>
              <a:t>: No noticeable pattern.</a:t>
            </a:r>
          </a:p>
        </p:txBody>
      </p:sp>
    </p:spTree>
    <p:extLst>
      <p:ext uri="{BB962C8B-B14F-4D97-AF65-F5344CB8AC3E}">
        <p14:creationId xmlns:p14="http://schemas.microsoft.com/office/powerpoint/2010/main" val="168624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a:extLst>
              <a:ext uri="{FF2B5EF4-FFF2-40B4-BE49-F238E27FC236}">
                <a16:creationId xmlns:a16="http://schemas.microsoft.com/office/drawing/2014/main" id="{7CFC151A-3707-4A26-8B6F-E7EE1249AF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4041" y="1503511"/>
            <a:ext cx="5551088" cy="352072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47AF7462-92A8-45C4-842B-25B51DE4202D}"/>
              </a:ext>
            </a:extLst>
          </p:cNvPr>
          <p:cNvSpPr>
            <a:spLocks noGrp="1"/>
          </p:cNvSpPr>
          <p:nvPr>
            <p:ph type="sldNum" sz="quarter" idx="12"/>
          </p:nvPr>
        </p:nvSpPr>
        <p:spPr/>
        <p:txBody>
          <a:bodyPr/>
          <a:lstStyle/>
          <a:p>
            <a:fld id="{48F63A3B-78C7-47BE-AE5E-E10140E04643}" type="slidenum">
              <a:rPr lang="en-US" smtClean="0"/>
              <a:t>53</a:t>
            </a:fld>
            <a:endParaRPr lang="en-US" dirty="0"/>
          </a:p>
        </p:txBody>
      </p:sp>
      <p:pic>
        <p:nvPicPr>
          <p:cNvPr id="3074" name="Picture 2">
            <a:extLst>
              <a:ext uri="{FF2B5EF4-FFF2-40B4-BE49-F238E27FC236}">
                <a16:creationId xmlns:a16="http://schemas.microsoft.com/office/drawing/2014/main" id="{3C716176-89AD-4AC2-A50B-22249A477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872" y="1503512"/>
            <a:ext cx="5551089" cy="352072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47916E04-38D6-4A6F-8EB7-9EB5BE487E3B}"/>
              </a:ext>
            </a:extLst>
          </p:cNvPr>
          <p:cNvSpPr>
            <a:spLocks noGrp="1"/>
          </p:cNvSpPr>
          <p:nvPr>
            <p:ph type="title"/>
          </p:nvPr>
        </p:nvSpPr>
        <p:spPr>
          <a:xfrm>
            <a:off x="838200" y="136525"/>
            <a:ext cx="10515600" cy="1325563"/>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ACF &amp; PACF</a:t>
            </a:r>
            <a:endParaRPr lang="en-US" dirty="0">
              <a:effectLst>
                <a:outerShdw blurRad="38100" dist="38100" dir="2700000" algn="tl">
                  <a:srgbClr val="000000">
                    <a:alpha val="43137"/>
                  </a:srgbClr>
                </a:outerShdw>
              </a:effectLst>
            </a:endParaRPr>
          </a:p>
        </p:txBody>
      </p:sp>
      <p:pic>
        <p:nvPicPr>
          <p:cNvPr id="5" name="Picture 4">
            <a:extLst>
              <a:ext uri="{FF2B5EF4-FFF2-40B4-BE49-F238E27FC236}">
                <a16:creationId xmlns:a16="http://schemas.microsoft.com/office/drawing/2014/main" id="{C913BC1F-547D-4D5F-8AAB-5AAAF3EA09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
        <p:nvSpPr>
          <p:cNvPr id="10" name="TextBox 9">
            <a:extLst>
              <a:ext uri="{FF2B5EF4-FFF2-40B4-BE49-F238E27FC236}">
                <a16:creationId xmlns:a16="http://schemas.microsoft.com/office/drawing/2014/main" id="{3C1BF3C9-F7FF-4C17-AA2B-7E4554C2A17F}"/>
              </a:ext>
            </a:extLst>
          </p:cNvPr>
          <p:cNvSpPr txBox="1"/>
          <p:nvPr/>
        </p:nvSpPr>
        <p:spPr>
          <a:xfrm>
            <a:off x="2149456" y="1196030"/>
            <a:ext cx="2451652" cy="369332"/>
          </a:xfrm>
          <a:prstGeom prst="rect">
            <a:avLst/>
          </a:prstGeom>
          <a:noFill/>
        </p:spPr>
        <p:txBody>
          <a:bodyPr wrap="square" rtlCol="0">
            <a:spAutoFit/>
          </a:bodyPr>
          <a:lstStyle/>
          <a:p>
            <a:pPr algn="ctr"/>
            <a:r>
              <a:rPr lang="en-US" b="1" dirty="0">
                <a:solidFill>
                  <a:srgbClr val="FFC000"/>
                </a:solidFill>
              </a:rPr>
              <a:t>Yellow Cab</a:t>
            </a:r>
          </a:p>
        </p:txBody>
      </p:sp>
      <p:sp>
        <p:nvSpPr>
          <p:cNvPr id="11" name="TextBox 10">
            <a:extLst>
              <a:ext uri="{FF2B5EF4-FFF2-40B4-BE49-F238E27FC236}">
                <a16:creationId xmlns:a16="http://schemas.microsoft.com/office/drawing/2014/main" id="{74AA972A-41A5-4111-A02F-0BA6D257311B}"/>
              </a:ext>
            </a:extLst>
          </p:cNvPr>
          <p:cNvSpPr txBox="1"/>
          <p:nvPr/>
        </p:nvSpPr>
        <p:spPr>
          <a:xfrm>
            <a:off x="7833930" y="1196030"/>
            <a:ext cx="2451652" cy="369332"/>
          </a:xfrm>
          <a:prstGeom prst="rect">
            <a:avLst/>
          </a:prstGeom>
          <a:noFill/>
        </p:spPr>
        <p:txBody>
          <a:bodyPr wrap="square" rtlCol="0">
            <a:spAutoFit/>
          </a:bodyPr>
          <a:lstStyle/>
          <a:p>
            <a:pPr algn="ctr"/>
            <a:r>
              <a:rPr lang="en-US" b="1" dirty="0">
                <a:solidFill>
                  <a:srgbClr val="FF0066"/>
                </a:solidFill>
              </a:rPr>
              <a:t>Pink Cab</a:t>
            </a:r>
          </a:p>
        </p:txBody>
      </p:sp>
      <p:sp>
        <p:nvSpPr>
          <p:cNvPr id="6" name="TextBox 5">
            <a:extLst>
              <a:ext uri="{FF2B5EF4-FFF2-40B4-BE49-F238E27FC236}">
                <a16:creationId xmlns:a16="http://schemas.microsoft.com/office/drawing/2014/main" id="{C1933BE3-1D3B-4F2D-BDFC-45748C612A61}"/>
              </a:ext>
            </a:extLst>
          </p:cNvPr>
          <p:cNvSpPr txBox="1"/>
          <p:nvPr/>
        </p:nvSpPr>
        <p:spPr>
          <a:xfrm>
            <a:off x="496872" y="5189365"/>
            <a:ext cx="10611678" cy="1200329"/>
          </a:xfrm>
          <a:prstGeom prst="rect">
            <a:avLst/>
          </a:prstGeom>
          <a:noFill/>
        </p:spPr>
        <p:txBody>
          <a:bodyPr wrap="square" rtlCol="0">
            <a:spAutoFit/>
          </a:bodyPr>
          <a:lstStyle/>
          <a:p>
            <a:pPr marL="285750" indent="-285750">
              <a:buFont typeface="Wingdings" panose="05000000000000000000" pitchFamily="2" charset="2"/>
              <a:buChar char="Ø"/>
            </a:pPr>
            <a:r>
              <a:rPr lang="en-US" b="0" i="0" dirty="0">
                <a:solidFill>
                  <a:srgbClr val="000000"/>
                </a:solidFill>
                <a:effectLst/>
                <a:latin typeface="Avenir Next LT Pro Demi" panose="020B0704020202020204" pitchFamily="34" charset="0"/>
              </a:rPr>
              <a:t>Both time series were differenced one time to make </a:t>
            </a:r>
            <a:r>
              <a:rPr lang="en-US" dirty="0">
                <a:solidFill>
                  <a:srgbClr val="000000"/>
                </a:solidFill>
                <a:latin typeface="Avenir Next LT Pro Demi" panose="020B0704020202020204" pitchFamily="34" charset="0"/>
              </a:rPr>
              <a:t>the series</a:t>
            </a:r>
            <a:r>
              <a:rPr lang="en-US" b="0" i="0" dirty="0">
                <a:solidFill>
                  <a:srgbClr val="000000"/>
                </a:solidFill>
                <a:effectLst/>
                <a:latin typeface="Avenir Next LT Pro Demi" panose="020B0704020202020204" pitchFamily="34" charset="0"/>
              </a:rPr>
              <a:t> stationary.</a:t>
            </a:r>
          </a:p>
          <a:p>
            <a:pPr marL="285750" indent="-285750">
              <a:buFont typeface="Wingdings" panose="05000000000000000000" pitchFamily="2" charset="2"/>
              <a:buChar char="Ø"/>
            </a:pPr>
            <a:endParaRPr lang="en-US" b="0" i="0" dirty="0">
              <a:solidFill>
                <a:srgbClr val="000000"/>
              </a:solidFill>
              <a:effectLst/>
              <a:latin typeface="Avenir Next LT Pro Demi" panose="020B0704020202020204" pitchFamily="34" charset="0"/>
            </a:endParaRPr>
          </a:p>
          <a:p>
            <a:pPr marL="285750" indent="-285750">
              <a:buFont typeface="Wingdings" panose="05000000000000000000" pitchFamily="2" charset="2"/>
              <a:buChar char="Ø"/>
            </a:pPr>
            <a:r>
              <a:rPr lang="en-US" b="0" i="0" dirty="0">
                <a:solidFill>
                  <a:srgbClr val="000000"/>
                </a:solidFill>
                <a:effectLst/>
                <a:latin typeface="Avenir Next LT Pro Demi" panose="020B0704020202020204" pitchFamily="34" charset="0"/>
              </a:rPr>
              <a:t>High auto correlation with the 7th lag, illustrating that the number of trips at present is correlated with the number of trips within the past week (7 days).</a:t>
            </a:r>
            <a:endParaRPr lang="en-US" dirty="0">
              <a:latin typeface="Avenir Next LT Pro Demi" panose="020B0704020202020204" pitchFamily="34" charset="0"/>
            </a:endParaRPr>
          </a:p>
        </p:txBody>
      </p:sp>
    </p:spTree>
    <p:extLst>
      <p:ext uri="{BB962C8B-B14F-4D97-AF65-F5344CB8AC3E}">
        <p14:creationId xmlns:p14="http://schemas.microsoft.com/office/powerpoint/2010/main" val="20100912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880FDB-4228-4C79-8947-024B80A6705A}"/>
              </a:ext>
            </a:extLst>
          </p:cNvPr>
          <p:cNvSpPr>
            <a:spLocks noGrp="1"/>
          </p:cNvSpPr>
          <p:nvPr>
            <p:ph idx="1"/>
          </p:nvPr>
        </p:nvSpPr>
        <p:spPr>
          <a:xfrm>
            <a:off x="849086" y="1548407"/>
            <a:ext cx="10515600" cy="2987329"/>
          </a:xfrm>
        </p:spPr>
        <p:txBody>
          <a:bodyPr>
            <a:normAutofit/>
          </a:bodyPr>
          <a:lstStyle/>
          <a:p>
            <a:pPr>
              <a:buFont typeface="Wingdings" panose="05000000000000000000" pitchFamily="2" charset="2"/>
              <a:buChar char="Ø"/>
            </a:pPr>
            <a:r>
              <a:rPr lang="en-US" sz="2200" dirty="0">
                <a:latin typeface="Avenir Next LT Pro" panose="020B0504020202020204" pitchFamily="34" charset="0"/>
              </a:rPr>
              <a:t>Created </a:t>
            </a:r>
            <a:r>
              <a:rPr lang="en-US" sz="2200" b="1" dirty="0">
                <a:latin typeface="Avenir Next LT Pro" panose="020B0504020202020204" pitchFamily="34" charset="0"/>
              </a:rPr>
              <a:t>lags</a:t>
            </a:r>
            <a:r>
              <a:rPr lang="en-US" sz="2200" dirty="0">
                <a:latin typeface="Avenir Next LT Pro" panose="020B0504020202020204" pitchFamily="34" charset="0"/>
              </a:rPr>
              <a:t> as independent variables by differencing 54 days.</a:t>
            </a:r>
          </a:p>
          <a:p>
            <a:pPr>
              <a:buFont typeface="Wingdings" panose="05000000000000000000" pitchFamily="2" charset="2"/>
              <a:buChar char="Ø"/>
            </a:pPr>
            <a:endParaRPr lang="en-US" sz="2200" dirty="0">
              <a:latin typeface="Avenir Next LT Pro" panose="020B0504020202020204" pitchFamily="34" charset="0"/>
            </a:endParaRPr>
          </a:p>
          <a:p>
            <a:pPr>
              <a:buFont typeface="Wingdings" panose="05000000000000000000" pitchFamily="2" charset="2"/>
              <a:buChar char="Ø"/>
            </a:pPr>
            <a:r>
              <a:rPr lang="en-US" sz="2200" dirty="0">
                <a:latin typeface="Avenir Next LT Pro" panose="020B0504020202020204" pitchFamily="34" charset="0"/>
              </a:rPr>
              <a:t>Additionally, extracted </a:t>
            </a:r>
            <a:r>
              <a:rPr lang="en-US" sz="2200" b="1" dirty="0">
                <a:latin typeface="Avenir Next LT Pro" panose="020B0504020202020204" pitchFamily="34" charset="0"/>
              </a:rPr>
              <a:t>day, month, week, etc</a:t>
            </a:r>
            <a:r>
              <a:rPr lang="en-US" sz="2200" dirty="0">
                <a:latin typeface="Avenir Next LT Pro" panose="020B0504020202020204" pitchFamily="34" charset="0"/>
              </a:rPr>
              <a:t>. as additional independent variables.</a:t>
            </a:r>
          </a:p>
          <a:p>
            <a:pPr>
              <a:buFont typeface="Wingdings" panose="05000000000000000000" pitchFamily="2" charset="2"/>
              <a:buChar char="Ø"/>
            </a:pPr>
            <a:endParaRPr lang="en-US" sz="2200" dirty="0">
              <a:latin typeface="Avenir Next LT Pro" panose="020B0504020202020204" pitchFamily="34" charset="0"/>
            </a:endParaRPr>
          </a:p>
          <a:p>
            <a:pPr>
              <a:buFont typeface="Wingdings" panose="05000000000000000000" pitchFamily="2" charset="2"/>
              <a:buChar char="Ø"/>
            </a:pPr>
            <a:r>
              <a:rPr lang="en-US" sz="2200" dirty="0">
                <a:latin typeface="Avenir Next LT Pro" panose="020B0504020202020204" pitchFamily="34" charset="0"/>
              </a:rPr>
              <a:t>Data split into train (</a:t>
            </a:r>
            <a:r>
              <a:rPr lang="en-US" sz="2200" b="1" dirty="0">
                <a:latin typeface="Avenir Next LT Pro" panose="020B0504020202020204" pitchFamily="34" charset="0"/>
              </a:rPr>
              <a:t>01/01/2016 to 14/10/2018</a:t>
            </a:r>
            <a:r>
              <a:rPr lang="en-US" sz="2200" dirty="0">
                <a:latin typeface="Avenir Next LT Pro" panose="020B0504020202020204" pitchFamily="34" charset="0"/>
              </a:rPr>
              <a:t>) and test (</a:t>
            </a:r>
            <a:r>
              <a:rPr lang="en-US" sz="2200" b="1" dirty="0">
                <a:latin typeface="Avenir Next LT Pro" panose="020B0504020202020204" pitchFamily="34" charset="0"/>
              </a:rPr>
              <a:t>15/10/2018 to 31/12/2018</a:t>
            </a:r>
            <a:r>
              <a:rPr lang="en-US" sz="2200" dirty="0">
                <a:latin typeface="Avenir Next LT Pro" panose="020B0504020202020204" pitchFamily="34" charset="0"/>
              </a:rPr>
              <a:t>) sets.</a:t>
            </a:r>
          </a:p>
          <a:p>
            <a:pPr marL="0" indent="0">
              <a:buNone/>
            </a:pPr>
            <a:endParaRPr lang="en-US" sz="2200" dirty="0">
              <a:latin typeface="Avenir Next LT Pro" panose="020B0504020202020204" pitchFamily="34" charset="0"/>
            </a:endParaRPr>
          </a:p>
        </p:txBody>
      </p:sp>
      <p:sp>
        <p:nvSpPr>
          <p:cNvPr id="4" name="Slide Number Placeholder 3">
            <a:extLst>
              <a:ext uri="{FF2B5EF4-FFF2-40B4-BE49-F238E27FC236}">
                <a16:creationId xmlns:a16="http://schemas.microsoft.com/office/drawing/2014/main" id="{47AF7462-92A8-45C4-842B-25B51DE4202D}"/>
              </a:ext>
            </a:extLst>
          </p:cNvPr>
          <p:cNvSpPr>
            <a:spLocks noGrp="1"/>
          </p:cNvSpPr>
          <p:nvPr>
            <p:ph type="sldNum" sz="quarter" idx="12"/>
          </p:nvPr>
        </p:nvSpPr>
        <p:spPr/>
        <p:txBody>
          <a:bodyPr/>
          <a:lstStyle/>
          <a:p>
            <a:fld id="{48F63A3B-78C7-47BE-AE5E-E10140E04643}" type="slidenum">
              <a:rPr lang="en-US" smtClean="0"/>
              <a:t>54</a:t>
            </a:fld>
            <a:endParaRPr lang="en-US"/>
          </a:p>
        </p:txBody>
      </p:sp>
      <p:pic>
        <p:nvPicPr>
          <p:cNvPr id="5" name="Picture 4">
            <a:extLst>
              <a:ext uri="{FF2B5EF4-FFF2-40B4-BE49-F238E27FC236}">
                <a16:creationId xmlns:a16="http://schemas.microsoft.com/office/drawing/2014/main" id="{C913BC1F-547D-4D5F-8AAB-5AAAF3EA09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
        <p:nvSpPr>
          <p:cNvPr id="6" name="Title 1">
            <a:extLst>
              <a:ext uri="{FF2B5EF4-FFF2-40B4-BE49-F238E27FC236}">
                <a16:creationId xmlns:a16="http://schemas.microsoft.com/office/drawing/2014/main" id="{CB95AA1C-0046-49EC-982A-C83BD45DB592}"/>
              </a:ext>
            </a:extLst>
          </p:cNvPr>
          <p:cNvSpPr>
            <a:spLocks noGrp="1"/>
          </p:cNvSpPr>
          <p:nvPr>
            <p:ph type="title"/>
          </p:nvPr>
        </p:nvSpPr>
        <p:spPr>
          <a:xfrm>
            <a:off x="849086" y="265727"/>
            <a:ext cx="10515600" cy="1325563"/>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Model Training</a:t>
            </a:r>
            <a:endParaRPr lang="en-US" dirty="0">
              <a:effectLst>
                <a:outerShdw blurRad="38100" dist="38100" dir="2700000" algn="tl">
                  <a:srgbClr val="000000">
                    <a:alpha val="43137"/>
                  </a:srgbClr>
                </a:outerShdw>
              </a:effectLst>
            </a:endParaRPr>
          </a:p>
        </p:txBody>
      </p:sp>
      <p:pic>
        <p:nvPicPr>
          <p:cNvPr id="8" name="Picture 7" descr="Table&#10;&#10;Description automatically generated">
            <a:extLst>
              <a:ext uri="{FF2B5EF4-FFF2-40B4-BE49-F238E27FC236}">
                <a16:creationId xmlns:a16="http://schemas.microsoft.com/office/drawing/2014/main" id="{AA477EA5-B508-4EAB-BF7C-24DFC64874B7}"/>
              </a:ext>
            </a:extLst>
          </p:cNvPr>
          <p:cNvPicPr>
            <a:picLocks noChangeAspect="1"/>
          </p:cNvPicPr>
          <p:nvPr/>
        </p:nvPicPr>
        <p:blipFill>
          <a:blip r:embed="rId3"/>
          <a:stretch>
            <a:fillRect/>
          </a:stretch>
        </p:blipFill>
        <p:spPr>
          <a:xfrm>
            <a:off x="1885362" y="4647485"/>
            <a:ext cx="8421275" cy="1686160"/>
          </a:xfrm>
          <a:prstGeom prst="rect">
            <a:avLst/>
          </a:prstGeom>
        </p:spPr>
      </p:pic>
      <p:sp>
        <p:nvSpPr>
          <p:cNvPr id="9" name="TextBox 8">
            <a:extLst>
              <a:ext uri="{FF2B5EF4-FFF2-40B4-BE49-F238E27FC236}">
                <a16:creationId xmlns:a16="http://schemas.microsoft.com/office/drawing/2014/main" id="{7C501E5B-6BAD-4844-83AC-976A4EEE5080}"/>
              </a:ext>
            </a:extLst>
          </p:cNvPr>
          <p:cNvSpPr txBox="1"/>
          <p:nvPr/>
        </p:nvSpPr>
        <p:spPr>
          <a:xfrm>
            <a:off x="3887147" y="6445394"/>
            <a:ext cx="4439478" cy="307777"/>
          </a:xfrm>
          <a:prstGeom prst="rect">
            <a:avLst/>
          </a:prstGeom>
          <a:noFill/>
        </p:spPr>
        <p:txBody>
          <a:bodyPr wrap="square" rtlCol="0">
            <a:spAutoFit/>
          </a:bodyPr>
          <a:lstStyle/>
          <a:p>
            <a:pPr algn="ctr"/>
            <a:r>
              <a:rPr lang="en-US" sz="1400" i="1" dirty="0">
                <a:latin typeface="Avenir Next LT Pro" panose="020B0504020202020204" pitchFamily="34" charset="0"/>
              </a:rPr>
              <a:t>Training Dataset</a:t>
            </a:r>
          </a:p>
        </p:txBody>
      </p:sp>
    </p:spTree>
    <p:extLst>
      <p:ext uri="{BB962C8B-B14F-4D97-AF65-F5344CB8AC3E}">
        <p14:creationId xmlns:p14="http://schemas.microsoft.com/office/powerpoint/2010/main" val="29170190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AF7462-92A8-45C4-842B-25B51DE4202D}"/>
              </a:ext>
            </a:extLst>
          </p:cNvPr>
          <p:cNvSpPr>
            <a:spLocks noGrp="1"/>
          </p:cNvSpPr>
          <p:nvPr>
            <p:ph type="sldNum" sz="quarter" idx="12"/>
          </p:nvPr>
        </p:nvSpPr>
        <p:spPr/>
        <p:txBody>
          <a:bodyPr/>
          <a:lstStyle/>
          <a:p>
            <a:fld id="{48F63A3B-78C7-47BE-AE5E-E10140E04643}" type="slidenum">
              <a:rPr lang="en-US" smtClean="0"/>
              <a:t>55</a:t>
            </a:fld>
            <a:endParaRPr lang="en-US"/>
          </a:p>
        </p:txBody>
      </p:sp>
      <p:sp>
        <p:nvSpPr>
          <p:cNvPr id="6" name="Title 1">
            <a:extLst>
              <a:ext uri="{FF2B5EF4-FFF2-40B4-BE49-F238E27FC236}">
                <a16:creationId xmlns:a16="http://schemas.microsoft.com/office/drawing/2014/main" id="{5F28F92D-71CA-4A4D-A150-297CEC945B7C}"/>
              </a:ext>
            </a:extLst>
          </p:cNvPr>
          <p:cNvSpPr>
            <a:spLocks noGrp="1"/>
          </p:cNvSpPr>
          <p:nvPr>
            <p:ph type="title"/>
          </p:nvPr>
        </p:nvSpPr>
        <p:spPr>
          <a:xfrm>
            <a:off x="479823" y="4003"/>
            <a:ext cx="10515600" cy="1325563"/>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Model Evaluation – </a:t>
            </a:r>
            <a:r>
              <a:rPr lang="en-US" dirty="0">
                <a:solidFill>
                  <a:srgbClr val="FF0066"/>
                </a:solidFill>
                <a:effectLst>
                  <a:outerShdw blurRad="38100" dist="38100" dir="2700000" algn="tl">
                    <a:srgbClr val="000000">
                      <a:alpha val="43137"/>
                    </a:srgbClr>
                  </a:outerShdw>
                </a:effectLst>
                <a:latin typeface="Avenir LT Std 65 Medium" panose="020B0803020203020204" pitchFamily="34" charset="0"/>
              </a:rPr>
              <a:t>Pink Cab</a:t>
            </a:r>
            <a:endParaRPr lang="en-US" dirty="0">
              <a:solidFill>
                <a:srgbClr val="FF0066"/>
              </a:solidFill>
              <a:effectLst>
                <a:outerShdw blurRad="38100" dist="38100" dir="2700000" algn="tl">
                  <a:srgbClr val="000000">
                    <a:alpha val="43137"/>
                  </a:srgbClr>
                </a:outerShdw>
              </a:effectLst>
            </a:endParaRPr>
          </a:p>
        </p:txBody>
      </p:sp>
      <p:pic>
        <p:nvPicPr>
          <p:cNvPr id="4098" name="Picture 2">
            <a:extLst>
              <a:ext uri="{FF2B5EF4-FFF2-40B4-BE49-F238E27FC236}">
                <a16:creationId xmlns:a16="http://schemas.microsoft.com/office/drawing/2014/main" id="{EAF99C1E-7A31-4CB2-90A4-8F3015D20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823" y="1290769"/>
            <a:ext cx="4277707" cy="22149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2600E3B2-8CAB-49C5-93BB-972A0F3CA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823" y="3648852"/>
            <a:ext cx="4277707" cy="289006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4D3CDF48-0DA4-47AF-85DA-D9F31BF022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8456" y="1290769"/>
            <a:ext cx="6475344" cy="22149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CA3D1FE-3790-404B-B83B-E8BA8ED0CAC7}"/>
              </a:ext>
            </a:extLst>
          </p:cNvPr>
          <p:cNvSpPr txBox="1"/>
          <p:nvPr/>
        </p:nvSpPr>
        <p:spPr>
          <a:xfrm>
            <a:off x="4878456" y="3648852"/>
            <a:ext cx="6475344" cy="2862322"/>
          </a:xfrm>
          <a:prstGeom prst="rect">
            <a:avLst/>
          </a:prstGeom>
          <a:noFill/>
        </p:spPr>
        <p:txBody>
          <a:bodyPr wrap="square" rtlCol="0">
            <a:spAutoFit/>
          </a:bodyPr>
          <a:lstStyle/>
          <a:p>
            <a:pPr marL="285750" indent="-285750">
              <a:buFont typeface="Wingdings" panose="05000000000000000000" pitchFamily="2" charset="2"/>
              <a:buChar char="Ø"/>
            </a:pPr>
            <a:r>
              <a:rPr lang="en-US" b="1" dirty="0">
                <a:latin typeface="Avenir Next LT Pro" panose="020B0504020202020204" pitchFamily="34" charset="0"/>
              </a:rPr>
              <a:t>RMSE</a:t>
            </a:r>
            <a:r>
              <a:rPr lang="en-US" dirty="0">
                <a:latin typeface="Avenir Next LT Pro" panose="020B0504020202020204" pitchFamily="34" charset="0"/>
              </a:rPr>
              <a:t> = 17.62 days</a:t>
            </a:r>
          </a:p>
          <a:p>
            <a:pPr marL="285750" indent="-285750">
              <a:buFont typeface="Wingdings" panose="05000000000000000000" pitchFamily="2" charset="2"/>
              <a:buChar char="Ø"/>
            </a:pPr>
            <a:r>
              <a:rPr lang="en-US" b="1" dirty="0">
                <a:latin typeface="Avenir Next LT Pro" panose="020B0504020202020204" pitchFamily="34" charset="0"/>
              </a:rPr>
              <a:t>Mean Test trips </a:t>
            </a:r>
            <a:r>
              <a:rPr lang="en-US" dirty="0">
                <a:latin typeface="Avenir Next LT Pro" panose="020B0504020202020204" pitchFamily="34" charset="0"/>
              </a:rPr>
              <a:t>= 79.69 trips</a:t>
            </a:r>
          </a:p>
          <a:p>
            <a:pPr marL="285750" indent="-285750">
              <a:buFont typeface="Wingdings" panose="05000000000000000000" pitchFamily="2" charset="2"/>
              <a:buChar char="Ø"/>
            </a:pPr>
            <a:r>
              <a:rPr lang="en-US" b="1" dirty="0">
                <a:latin typeface="Avenir Next LT Pro" panose="020B0504020202020204" pitchFamily="34" charset="0"/>
              </a:rPr>
              <a:t>Model Accuracy </a:t>
            </a:r>
            <a:r>
              <a:rPr lang="en-US" dirty="0">
                <a:latin typeface="Avenir Next LT Pro" panose="020B0504020202020204" pitchFamily="34" charset="0"/>
              </a:rPr>
              <a:t>= 88.36%</a:t>
            </a:r>
          </a:p>
          <a:p>
            <a:pPr marL="285750" indent="-285750">
              <a:buFont typeface="Wingdings" panose="05000000000000000000" pitchFamily="2" charset="2"/>
              <a:buChar char="Ø"/>
            </a:pPr>
            <a:endParaRPr lang="en-US" dirty="0">
              <a:latin typeface="Avenir Next LT Pro" panose="020B0504020202020204" pitchFamily="34" charset="0"/>
            </a:endParaRPr>
          </a:p>
          <a:p>
            <a:r>
              <a:rPr lang="en-US" dirty="0">
                <a:latin typeface="Avenir Next LT Pro" panose="020B0504020202020204" pitchFamily="34" charset="0"/>
              </a:rPr>
              <a:t>The predicted  line approximately follows the same pattern as the test set. The model seems to </a:t>
            </a:r>
            <a:r>
              <a:rPr lang="en-US" b="1" dirty="0">
                <a:latin typeface="Avenir Next LT Pro" panose="020B0504020202020204" pitchFamily="34" charset="0"/>
              </a:rPr>
              <a:t>over predict </a:t>
            </a:r>
            <a:r>
              <a:rPr lang="en-US" dirty="0">
                <a:latin typeface="Avenir Next LT Pro" panose="020B0504020202020204" pitchFamily="34" charset="0"/>
              </a:rPr>
              <a:t>trips on all days.</a:t>
            </a:r>
          </a:p>
          <a:p>
            <a:endParaRPr lang="en-US" dirty="0">
              <a:latin typeface="Avenir Next LT Pro" panose="020B0504020202020204" pitchFamily="34" charset="0"/>
            </a:endParaRPr>
          </a:p>
          <a:p>
            <a:r>
              <a:rPr lang="en-US" dirty="0">
                <a:latin typeface="Avenir Next LT Pro" panose="020B0504020202020204" pitchFamily="34" charset="0"/>
              </a:rPr>
              <a:t>Forecasting for the next two years seems to illustrate same trend as before. </a:t>
            </a:r>
          </a:p>
        </p:txBody>
      </p:sp>
      <p:pic>
        <p:nvPicPr>
          <p:cNvPr id="5" name="Picture 4">
            <a:extLst>
              <a:ext uri="{FF2B5EF4-FFF2-40B4-BE49-F238E27FC236}">
                <a16:creationId xmlns:a16="http://schemas.microsoft.com/office/drawing/2014/main" id="{C913BC1F-547D-4D5F-8AAB-5AAAF3EA094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Tree>
    <p:extLst>
      <p:ext uri="{BB962C8B-B14F-4D97-AF65-F5344CB8AC3E}">
        <p14:creationId xmlns:p14="http://schemas.microsoft.com/office/powerpoint/2010/main" val="33534055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AF7462-92A8-45C4-842B-25B51DE4202D}"/>
              </a:ext>
            </a:extLst>
          </p:cNvPr>
          <p:cNvSpPr>
            <a:spLocks noGrp="1"/>
          </p:cNvSpPr>
          <p:nvPr>
            <p:ph type="sldNum" sz="quarter" idx="12"/>
          </p:nvPr>
        </p:nvSpPr>
        <p:spPr/>
        <p:txBody>
          <a:bodyPr/>
          <a:lstStyle/>
          <a:p>
            <a:fld id="{48F63A3B-78C7-47BE-AE5E-E10140E04643}" type="slidenum">
              <a:rPr lang="en-US" smtClean="0"/>
              <a:t>56</a:t>
            </a:fld>
            <a:endParaRPr lang="en-US"/>
          </a:p>
        </p:txBody>
      </p:sp>
      <p:pic>
        <p:nvPicPr>
          <p:cNvPr id="5" name="Picture 4">
            <a:extLst>
              <a:ext uri="{FF2B5EF4-FFF2-40B4-BE49-F238E27FC236}">
                <a16:creationId xmlns:a16="http://schemas.microsoft.com/office/drawing/2014/main" id="{C913BC1F-547D-4D5F-8AAB-5AAAF3EA09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
        <p:nvSpPr>
          <p:cNvPr id="6" name="Title 1">
            <a:extLst>
              <a:ext uri="{FF2B5EF4-FFF2-40B4-BE49-F238E27FC236}">
                <a16:creationId xmlns:a16="http://schemas.microsoft.com/office/drawing/2014/main" id="{8C9F1DF4-78FC-4557-A6F1-7233B41AAB1A}"/>
              </a:ext>
            </a:extLst>
          </p:cNvPr>
          <p:cNvSpPr>
            <a:spLocks noGrp="1"/>
          </p:cNvSpPr>
          <p:nvPr>
            <p:ph type="title"/>
          </p:nvPr>
        </p:nvSpPr>
        <p:spPr>
          <a:xfrm>
            <a:off x="419100" y="0"/>
            <a:ext cx="10515600" cy="1325563"/>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Model Evaluation – </a:t>
            </a:r>
            <a:r>
              <a:rPr lang="en-US" dirty="0">
                <a:solidFill>
                  <a:srgbClr val="FFC000"/>
                </a:solidFill>
                <a:effectLst>
                  <a:outerShdw blurRad="38100" dist="38100" dir="2700000" algn="tl">
                    <a:srgbClr val="000000">
                      <a:alpha val="43137"/>
                    </a:srgbClr>
                  </a:outerShdw>
                </a:effectLst>
                <a:latin typeface="Avenir LT Std 65 Medium" panose="020B0803020203020204" pitchFamily="34" charset="0"/>
              </a:rPr>
              <a:t>Yellow Cab</a:t>
            </a:r>
            <a:endParaRPr lang="en-US" dirty="0">
              <a:solidFill>
                <a:srgbClr val="FFC000"/>
              </a:solidFill>
              <a:effectLst>
                <a:outerShdw blurRad="38100" dist="38100" dir="2700000" algn="tl">
                  <a:srgbClr val="000000">
                    <a:alpha val="43137"/>
                  </a:srgbClr>
                </a:outerShdw>
              </a:effectLst>
            </a:endParaRPr>
          </a:p>
        </p:txBody>
      </p:sp>
      <p:pic>
        <p:nvPicPr>
          <p:cNvPr id="8" name="Picture 2">
            <a:extLst>
              <a:ext uri="{FF2B5EF4-FFF2-40B4-BE49-F238E27FC236}">
                <a16:creationId xmlns:a16="http://schemas.microsoft.com/office/drawing/2014/main" id="{F2D9F49F-3366-48E0-9948-17A9066C2C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1" y="1293044"/>
            <a:ext cx="4277706" cy="22149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9">
            <a:extLst>
              <a:ext uri="{FF2B5EF4-FFF2-40B4-BE49-F238E27FC236}">
                <a16:creationId xmlns:a16="http://schemas.microsoft.com/office/drawing/2014/main" id="{EC1ADCF8-2434-4720-843C-45FC071799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099" y="3648851"/>
            <a:ext cx="4277707" cy="289006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 name="Picture 11">
            <a:extLst>
              <a:ext uri="{FF2B5EF4-FFF2-40B4-BE49-F238E27FC236}">
                <a16:creationId xmlns:a16="http://schemas.microsoft.com/office/drawing/2014/main" id="{548ECCFB-2128-4AB5-A50E-C4B35D69FE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8456" y="1309303"/>
            <a:ext cx="6475344" cy="221496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EC2C820-615F-48B4-87DF-7C565DFAF8CD}"/>
              </a:ext>
            </a:extLst>
          </p:cNvPr>
          <p:cNvSpPr txBox="1"/>
          <p:nvPr/>
        </p:nvSpPr>
        <p:spPr>
          <a:xfrm>
            <a:off x="4878456" y="3648852"/>
            <a:ext cx="6475344" cy="2862322"/>
          </a:xfrm>
          <a:prstGeom prst="rect">
            <a:avLst/>
          </a:prstGeom>
          <a:noFill/>
        </p:spPr>
        <p:txBody>
          <a:bodyPr wrap="square" rtlCol="0">
            <a:spAutoFit/>
          </a:bodyPr>
          <a:lstStyle/>
          <a:p>
            <a:pPr marL="285750" indent="-285750">
              <a:buFont typeface="Wingdings" panose="05000000000000000000" pitchFamily="2" charset="2"/>
              <a:buChar char="Ø"/>
            </a:pPr>
            <a:r>
              <a:rPr lang="en-US" b="1" dirty="0">
                <a:latin typeface="Avenir Next LT Pro" panose="020B0504020202020204" pitchFamily="34" charset="0"/>
              </a:rPr>
              <a:t>RMSE</a:t>
            </a:r>
            <a:r>
              <a:rPr lang="en-US" dirty="0">
                <a:latin typeface="Avenir Next LT Pro" panose="020B0504020202020204" pitchFamily="34" charset="0"/>
              </a:rPr>
              <a:t> = 32.5 trips</a:t>
            </a:r>
          </a:p>
          <a:p>
            <a:pPr marL="285750" indent="-285750">
              <a:buFont typeface="Wingdings" panose="05000000000000000000" pitchFamily="2" charset="2"/>
              <a:buChar char="Ø"/>
            </a:pPr>
            <a:r>
              <a:rPr lang="en-US" b="1" dirty="0">
                <a:latin typeface="Avenir Next LT Pro" panose="020B0504020202020204" pitchFamily="34" charset="0"/>
              </a:rPr>
              <a:t>Mean Test trips </a:t>
            </a:r>
            <a:r>
              <a:rPr lang="en-US" dirty="0">
                <a:latin typeface="Avenir Next LT Pro" panose="020B0504020202020204" pitchFamily="34" charset="0"/>
              </a:rPr>
              <a:t>= 256.67 trips</a:t>
            </a:r>
          </a:p>
          <a:p>
            <a:pPr marL="285750" indent="-285750">
              <a:buFont typeface="Wingdings" panose="05000000000000000000" pitchFamily="2" charset="2"/>
              <a:buChar char="Ø"/>
            </a:pPr>
            <a:r>
              <a:rPr lang="en-US" b="1" dirty="0">
                <a:latin typeface="Avenir Next LT Pro" panose="020B0504020202020204" pitchFamily="34" charset="0"/>
              </a:rPr>
              <a:t>Model Accuracy </a:t>
            </a:r>
            <a:r>
              <a:rPr lang="en-US" dirty="0">
                <a:latin typeface="Avenir Next LT Pro" panose="020B0504020202020204" pitchFamily="34" charset="0"/>
              </a:rPr>
              <a:t>= 93.42%</a:t>
            </a:r>
          </a:p>
          <a:p>
            <a:pPr marL="285750" indent="-285750">
              <a:buFont typeface="Wingdings" panose="05000000000000000000" pitchFamily="2" charset="2"/>
              <a:buChar char="Ø"/>
            </a:pPr>
            <a:endParaRPr lang="en-US" dirty="0">
              <a:latin typeface="Avenir Next LT Pro" panose="020B0504020202020204" pitchFamily="34" charset="0"/>
            </a:endParaRPr>
          </a:p>
          <a:p>
            <a:r>
              <a:rPr lang="en-US" dirty="0">
                <a:latin typeface="Avenir Next LT Pro" panose="020B0504020202020204" pitchFamily="34" charset="0"/>
              </a:rPr>
              <a:t>The predicted  line nearly follows the same pattern as the test set, much better than </a:t>
            </a:r>
            <a:r>
              <a:rPr lang="en-US" b="1" dirty="0">
                <a:solidFill>
                  <a:srgbClr val="FF0066"/>
                </a:solidFill>
                <a:latin typeface="Avenir Next LT Pro" panose="020B0504020202020204" pitchFamily="34" charset="0"/>
              </a:rPr>
              <a:t>Pink Cab’s </a:t>
            </a:r>
            <a:r>
              <a:rPr lang="en-US" dirty="0">
                <a:latin typeface="Avenir Next LT Pro" panose="020B0504020202020204" pitchFamily="34" charset="0"/>
              </a:rPr>
              <a:t>forecasts. The model also seems to have a better accuracy.</a:t>
            </a:r>
          </a:p>
          <a:p>
            <a:endParaRPr lang="en-US" dirty="0">
              <a:latin typeface="Avenir Next LT Pro" panose="020B0504020202020204" pitchFamily="34" charset="0"/>
            </a:endParaRPr>
          </a:p>
          <a:p>
            <a:r>
              <a:rPr lang="en-US" dirty="0">
                <a:latin typeface="Avenir Next LT Pro" panose="020B0504020202020204" pitchFamily="34" charset="0"/>
              </a:rPr>
              <a:t>Forecasting for the next two years seems to illustrate same trend as before. </a:t>
            </a:r>
          </a:p>
        </p:txBody>
      </p:sp>
    </p:spTree>
    <p:extLst>
      <p:ext uri="{BB962C8B-B14F-4D97-AF65-F5344CB8AC3E}">
        <p14:creationId xmlns:p14="http://schemas.microsoft.com/office/powerpoint/2010/main" val="2345435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AF7462-92A8-45C4-842B-25B51DE4202D}"/>
              </a:ext>
            </a:extLst>
          </p:cNvPr>
          <p:cNvSpPr>
            <a:spLocks noGrp="1"/>
          </p:cNvSpPr>
          <p:nvPr>
            <p:ph type="sldNum" sz="quarter" idx="12"/>
          </p:nvPr>
        </p:nvSpPr>
        <p:spPr/>
        <p:txBody>
          <a:bodyPr/>
          <a:lstStyle/>
          <a:p>
            <a:fld id="{48F63A3B-78C7-47BE-AE5E-E10140E04643}" type="slidenum">
              <a:rPr lang="en-US" smtClean="0"/>
              <a:t>57</a:t>
            </a:fld>
            <a:endParaRPr lang="en-US"/>
          </a:p>
        </p:txBody>
      </p:sp>
      <p:pic>
        <p:nvPicPr>
          <p:cNvPr id="5" name="Picture 4">
            <a:extLst>
              <a:ext uri="{FF2B5EF4-FFF2-40B4-BE49-F238E27FC236}">
                <a16:creationId xmlns:a16="http://schemas.microsoft.com/office/drawing/2014/main" id="{C913BC1F-547D-4D5F-8AAB-5AAAF3EA09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
        <p:nvSpPr>
          <p:cNvPr id="6" name="Title 1">
            <a:extLst>
              <a:ext uri="{FF2B5EF4-FFF2-40B4-BE49-F238E27FC236}">
                <a16:creationId xmlns:a16="http://schemas.microsoft.com/office/drawing/2014/main" id="{6FFBAF07-F5B1-4D91-8DEC-68F2181C35A7}"/>
              </a:ext>
            </a:extLst>
          </p:cNvPr>
          <p:cNvSpPr>
            <a:spLocks noGrp="1"/>
          </p:cNvSpPr>
          <p:nvPr>
            <p:ph type="title"/>
          </p:nvPr>
        </p:nvSpPr>
        <p:spPr>
          <a:xfrm>
            <a:off x="718930" y="17255"/>
            <a:ext cx="10515600" cy="1325563"/>
          </a:xfrm>
        </p:spPr>
        <p:txBody>
          <a:body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Forecast Comparison</a:t>
            </a:r>
            <a:endParaRPr lang="en-US" dirty="0">
              <a:solidFill>
                <a:srgbClr val="FFC000"/>
              </a:solidFill>
              <a:effectLst>
                <a:outerShdw blurRad="38100" dist="38100" dir="2700000" algn="tl">
                  <a:srgbClr val="000000">
                    <a:alpha val="43137"/>
                  </a:srgbClr>
                </a:outerShdw>
              </a:effectLst>
            </a:endParaRPr>
          </a:p>
        </p:txBody>
      </p:sp>
      <p:pic>
        <p:nvPicPr>
          <p:cNvPr id="7170" name="Picture 2">
            <a:extLst>
              <a:ext uri="{FF2B5EF4-FFF2-40B4-BE49-F238E27FC236}">
                <a16:creationId xmlns:a16="http://schemas.microsoft.com/office/drawing/2014/main" id="{9F677C99-2DEF-42A7-86A8-F84DAC85D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2596" y="1635021"/>
            <a:ext cx="7543800" cy="442912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CE45DAC-F8AA-482F-BCB7-E6091B670F34}"/>
              </a:ext>
            </a:extLst>
          </p:cNvPr>
          <p:cNvSpPr txBox="1"/>
          <p:nvPr/>
        </p:nvSpPr>
        <p:spPr>
          <a:xfrm>
            <a:off x="569843" y="1674674"/>
            <a:ext cx="3339548" cy="5355312"/>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Avenir Next LT Pro Demi" panose="020B0704020202020204" pitchFamily="34" charset="0"/>
              </a:rPr>
              <a:t>The plots depicts the forecasts made by the model for the next two years </a:t>
            </a:r>
            <a:r>
              <a:rPr lang="en-US" b="1" dirty="0">
                <a:latin typeface="Avenir Next LT Pro Demi" panose="020B0704020202020204" pitchFamily="34" charset="0"/>
              </a:rPr>
              <a:t>(2019 to 2020).</a:t>
            </a:r>
          </a:p>
          <a:p>
            <a:endParaRPr lang="en-US" dirty="0">
              <a:latin typeface="Avenir Next LT Pro Demi" panose="020B0704020202020204" pitchFamily="34" charset="0"/>
            </a:endParaRPr>
          </a:p>
          <a:p>
            <a:pPr marL="285750" indent="-285750">
              <a:buFont typeface="Wingdings" panose="05000000000000000000" pitchFamily="2" charset="2"/>
              <a:buChar char="Ø"/>
            </a:pPr>
            <a:r>
              <a:rPr lang="en-US" dirty="0">
                <a:latin typeface="Avenir Next LT Pro Demi" panose="020B0704020202020204" pitchFamily="34" charset="0"/>
              </a:rPr>
              <a:t>The confidence intervals of </a:t>
            </a:r>
            <a:r>
              <a:rPr lang="en-US" dirty="0">
                <a:solidFill>
                  <a:srgbClr val="FFC000"/>
                </a:solidFill>
                <a:latin typeface="Avenir Next LT Pro Demi" panose="020B0704020202020204" pitchFamily="34" charset="0"/>
              </a:rPr>
              <a:t>Yellow Cabs </a:t>
            </a:r>
            <a:r>
              <a:rPr lang="en-US" dirty="0">
                <a:latin typeface="Avenir Next LT Pro Demi" panose="020B0704020202020204" pitchFamily="34" charset="0"/>
              </a:rPr>
              <a:t>are wider compared to </a:t>
            </a:r>
            <a:r>
              <a:rPr lang="en-US" dirty="0">
                <a:solidFill>
                  <a:srgbClr val="FF0066"/>
                </a:solidFill>
                <a:latin typeface="Avenir Next LT Pro Demi" panose="020B0704020202020204" pitchFamily="34" charset="0"/>
              </a:rPr>
              <a:t>Pink Cabs</a:t>
            </a:r>
            <a:r>
              <a:rPr lang="en-US" dirty="0">
                <a:latin typeface="Avenir Next LT Pro Demi" panose="020B0704020202020204" pitchFamily="34" charset="0"/>
              </a:rPr>
              <a:t>.</a:t>
            </a:r>
          </a:p>
          <a:p>
            <a:pPr marL="285750" indent="-285750">
              <a:buFont typeface="Wingdings" panose="05000000000000000000" pitchFamily="2" charset="2"/>
              <a:buChar char="Ø"/>
            </a:pPr>
            <a:endParaRPr lang="en-US" dirty="0">
              <a:latin typeface="Avenir Next LT Pro Demi" panose="020B0704020202020204" pitchFamily="34" charset="0"/>
            </a:endParaRPr>
          </a:p>
          <a:p>
            <a:pPr marL="285750" indent="-285750">
              <a:buFont typeface="Wingdings" panose="05000000000000000000" pitchFamily="2" charset="2"/>
              <a:buChar char="Ø"/>
            </a:pPr>
            <a:r>
              <a:rPr lang="en-US" dirty="0">
                <a:latin typeface="Avenir Next LT Pro Demi" panose="020B0704020202020204" pitchFamily="34" charset="0"/>
              </a:rPr>
              <a:t>When comparing both forecasts side by side, we can see </a:t>
            </a:r>
            <a:r>
              <a:rPr lang="en-US" dirty="0">
                <a:solidFill>
                  <a:srgbClr val="FFC000"/>
                </a:solidFill>
                <a:latin typeface="Avenir Next LT Pro Demi" panose="020B0704020202020204" pitchFamily="34" charset="0"/>
              </a:rPr>
              <a:t>Yellow Cab </a:t>
            </a:r>
            <a:r>
              <a:rPr lang="en-US" dirty="0">
                <a:latin typeface="Avenir Next LT Pro Demi" panose="020B0704020202020204" pitchFamily="34" charset="0"/>
              </a:rPr>
              <a:t>company is projected to still lead in daily trips compared to its rival.</a:t>
            </a:r>
          </a:p>
          <a:p>
            <a:pPr marL="285750" indent="-285750">
              <a:buFont typeface="Wingdings" panose="05000000000000000000" pitchFamily="2" charset="2"/>
              <a:buChar char="Ø"/>
            </a:pPr>
            <a:endParaRPr lang="en-US" dirty="0">
              <a:latin typeface="Avenir Next LT Pro Demi" panose="020B0704020202020204" pitchFamily="34" charset="0"/>
            </a:endParaRPr>
          </a:p>
          <a:p>
            <a:pPr marL="285750" indent="-285750">
              <a:buFont typeface="Wingdings" panose="05000000000000000000" pitchFamily="2" charset="2"/>
              <a:buChar char="Ø"/>
            </a:pPr>
            <a:endParaRPr lang="en-US" dirty="0">
              <a:latin typeface="Avenir Next LT Pro Demi" panose="020B0704020202020204" pitchFamily="34" charset="0"/>
            </a:endParaRPr>
          </a:p>
          <a:p>
            <a:pPr marL="285750" indent="-285750">
              <a:buFont typeface="Wingdings" panose="05000000000000000000" pitchFamily="2" charset="2"/>
              <a:buChar char="Ø"/>
            </a:pPr>
            <a:endParaRPr lang="en-US" dirty="0">
              <a:latin typeface="Avenir Next LT Pro Demi" panose="020B0704020202020204" pitchFamily="34" charset="0"/>
            </a:endParaRPr>
          </a:p>
          <a:p>
            <a:pPr marL="285750" indent="-285750">
              <a:buFont typeface="Wingdings" panose="05000000000000000000" pitchFamily="2" charset="2"/>
              <a:buChar char="Ø"/>
            </a:pPr>
            <a:endParaRPr lang="en-US" dirty="0">
              <a:latin typeface="Avenir Next LT Pro Demi" panose="020B0704020202020204" pitchFamily="34" charset="0"/>
            </a:endParaRPr>
          </a:p>
        </p:txBody>
      </p:sp>
    </p:spTree>
    <p:extLst>
      <p:ext uri="{BB962C8B-B14F-4D97-AF65-F5344CB8AC3E}">
        <p14:creationId xmlns:p14="http://schemas.microsoft.com/office/powerpoint/2010/main" val="11726062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F14FD71-8943-4F45-961A-7368604B763B}"/>
              </a:ext>
            </a:extLst>
          </p:cNvPr>
          <p:cNvSpPr txBox="1">
            <a:spLocks/>
          </p:cNvSpPr>
          <p:nvPr/>
        </p:nvSpPr>
        <p:spPr>
          <a:xfrm rot="5400000">
            <a:off x="2666998" y="-2667000"/>
            <a:ext cx="6858002" cy="12192002"/>
          </a:xfrm>
          <a:prstGeom prst="rect">
            <a:avLst/>
          </a:prstGeom>
          <a:solidFill>
            <a:srgbClr val="3B3B3B"/>
          </a:solidFill>
        </p:spPr>
        <p:txBody>
          <a:bodyPr vert="vert270"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dirty="0"/>
            </a:br>
            <a:br>
              <a:rPr lang="en-US" dirty="0"/>
            </a:br>
            <a:br>
              <a:rPr lang="en-US" dirty="0"/>
            </a:br>
            <a:endParaRPr lang="en-US" b="1" dirty="0">
              <a:solidFill>
                <a:srgbClr val="FF6600"/>
              </a:solidFill>
              <a:latin typeface="Avenir LT Std 65 Medium" panose="020B0803020203020204" pitchFamily="34" charset="0"/>
            </a:endParaRPr>
          </a:p>
        </p:txBody>
      </p:sp>
      <p:sp>
        <p:nvSpPr>
          <p:cNvPr id="3" name="Content Placeholder 2">
            <a:extLst>
              <a:ext uri="{FF2B5EF4-FFF2-40B4-BE49-F238E27FC236}">
                <a16:creationId xmlns:a16="http://schemas.microsoft.com/office/drawing/2014/main" id="{91AF7679-FCEE-4DA6-9759-6AF6C8FCE9F0}"/>
              </a:ext>
            </a:extLst>
          </p:cNvPr>
          <p:cNvSpPr>
            <a:spLocks noGrp="1"/>
          </p:cNvSpPr>
          <p:nvPr>
            <p:ph idx="1"/>
          </p:nvPr>
        </p:nvSpPr>
        <p:spPr>
          <a:xfrm>
            <a:off x="838200" y="1342818"/>
            <a:ext cx="10515600" cy="4834145"/>
          </a:xfrm>
        </p:spPr>
        <p:txBody>
          <a:bodyPr>
            <a:normAutofit/>
          </a:bodyPr>
          <a:lstStyle/>
          <a:p>
            <a:pPr marL="0" indent="0" algn="just">
              <a:buNone/>
            </a:pPr>
            <a:r>
              <a:rPr lang="en-US" sz="2400" dirty="0">
                <a:solidFill>
                  <a:schemeClr val="bg1"/>
                </a:solidFill>
                <a:latin typeface="Avenir LT Std 65 Medium" panose="020B0803020203020204" pitchFamily="34" charset="0"/>
              </a:rPr>
              <a:t>To conclude, based on the extensive EDA, hypothesis testing, and  forecasting done on the datasets provided, I highly recommend </a:t>
            </a:r>
            <a:r>
              <a:rPr lang="en-US" sz="2400" dirty="0">
                <a:solidFill>
                  <a:srgbClr val="FF6600"/>
                </a:solidFill>
                <a:effectLst>
                  <a:outerShdw blurRad="38100" dist="38100" dir="2700000" algn="tl">
                    <a:srgbClr val="000000">
                      <a:alpha val="43137"/>
                    </a:srgbClr>
                  </a:outerShdw>
                </a:effectLst>
                <a:latin typeface="Avenir LT Std 65 Medium" panose="020B0803020203020204" pitchFamily="34" charset="0"/>
              </a:rPr>
              <a:t>XYZ </a:t>
            </a:r>
            <a:r>
              <a:rPr lang="en-US" sz="2400" dirty="0">
                <a:solidFill>
                  <a:schemeClr val="bg1"/>
                </a:solidFill>
                <a:latin typeface="Avenir LT Std 65 Medium" panose="020B0803020203020204" pitchFamily="34" charset="0"/>
              </a:rPr>
              <a:t>to invest in </a:t>
            </a:r>
            <a:r>
              <a:rPr lang="en-US" sz="2400" dirty="0">
                <a:solidFill>
                  <a:srgbClr val="FFC000"/>
                </a:solidFill>
                <a:effectLst>
                  <a:outerShdw blurRad="38100" dist="38100" dir="2700000" algn="tl">
                    <a:srgbClr val="000000">
                      <a:alpha val="43137"/>
                    </a:srgbClr>
                  </a:outerShdw>
                </a:effectLst>
                <a:latin typeface="Avenir LT Std 65 Medium" panose="020B0803020203020204" pitchFamily="34" charset="0"/>
              </a:rPr>
              <a:t>Yellow Cab </a:t>
            </a:r>
            <a:r>
              <a:rPr lang="en-US" sz="2400" dirty="0">
                <a:solidFill>
                  <a:schemeClr val="bg1"/>
                </a:solidFill>
                <a:latin typeface="Avenir LT Std 65 Medium" panose="020B0803020203020204" pitchFamily="34" charset="0"/>
              </a:rPr>
              <a:t>for the following reasons: </a:t>
            </a:r>
          </a:p>
          <a:p>
            <a:pPr algn="just">
              <a:buFont typeface="Wingdings" panose="05000000000000000000" pitchFamily="2" charset="2"/>
              <a:buChar char="ü"/>
            </a:pPr>
            <a:endParaRPr lang="en-US" sz="2400" dirty="0">
              <a:solidFill>
                <a:schemeClr val="bg1"/>
              </a:solidFill>
              <a:latin typeface="Avenir LT Std 65 Medium" panose="020B0803020203020204" pitchFamily="34" charset="0"/>
            </a:endParaRPr>
          </a:p>
          <a:p>
            <a:pPr algn="just">
              <a:buFont typeface="Wingdings" panose="05000000000000000000" pitchFamily="2" charset="2"/>
              <a:buChar char="ü"/>
            </a:pPr>
            <a:r>
              <a:rPr lang="en-US" sz="2400" dirty="0">
                <a:solidFill>
                  <a:schemeClr val="bg1"/>
                </a:solidFill>
                <a:latin typeface="Avenir LT Std 65 Medium" panose="020B0803020203020204" pitchFamily="34" charset="0"/>
              </a:rPr>
              <a:t> </a:t>
            </a:r>
            <a:r>
              <a:rPr lang="en-US" sz="2400" dirty="0">
                <a:solidFill>
                  <a:srgbClr val="FF6600"/>
                </a:solidFill>
                <a:effectLst>
                  <a:outerShdw blurRad="38100" dist="38100" dir="2700000" algn="tl">
                    <a:srgbClr val="000000">
                      <a:alpha val="43137"/>
                    </a:srgbClr>
                  </a:outerShdw>
                </a:effectLst>
                <a:latin typeface="Avenir LT Std 65 Medium" panose="020B0803020203020204" pitchFamily="34" charset="0"/>
              </a:rPr>
              <a:t>Higher market share </a:t>
            </a:r>
            <a:r>
              <a:rPr lang="en-US" sz="2400" dirty="0">
                <a:solidFill>
                  <a:schemeClr val="bg1"/>
                </a:solidFill>
                <a:latin typeface="Avenir LT Std 65 Medium" panose="020B0803020203020204" pitchFamily="34" charset="0"/>
              </a:rPr>
              <a:t>across all cities, especially in New York.</a:t>
            </a:r>
          </a:p>
          <a:p>
            <a:pPr algn="just">
              <a:buFont typeface="Wingdings" panose="05000000000000000000" pitchFamily="2" charset="2"/>
              <a:buChar char="ü"/>
            </a:pPr>
            <a:r>
              <a:rPr lang="en-US" sz="2400" dirty="0">
                <a:solidFill>
                  <a:schemeClr val="bg1"/>
                </a:solidFill>
                <a:latin typeface="Avenir LT Std 65 Medium" panose="020B0803020203020204" pitchFamily="34" charset="0"/>
              </a:rPr>
              <a:t> </a:t>
            </a:r>
            <a:r>
              <a:rPr lang="en-US" sz="2400" b="1" dirty="0">
                <a:solidFill>
                  <a:srgbClr val="FF6600"/>
                </a:solidFill>
                <a:effectLst>
                  <a:outerShdw blurRad="38100" dist="38100" dir="2700000" algn="tl">
                    <a:srgbClr val="000000">
                      <a:alpha val="43137"/>
                    </a:srgbClr>
                  </a:outerShdw>
                </a:effectLst>
                <a:latin typeface="Avenir LT Std 65 Medium" panose="020B0803020203020204" pitchFamily="34" charset="0"/>
              </a:rPr>
              <a:t>Higher number of trips </a:t>
            </a:r>
            <a:r>
              <a:rPr lang="en-US" sz="2400" dirty="0">
                <a:solidFill>
                  <a:schemeClr val="bg1"/>
                </a:solidFill>
                <a:latin typeface="Avenir LT Std 65 Medium" panose="020B0803020203020204" pitchFamily="34" charset="0"/>
              </a:rPr>
              <a:t>every single day.</a:t>
            </a:r>
          </a:p>
          <a:p>
            <a:pPr algn="just">
              <a:buFont typeface="Wingdings" panose="05000000000000000000" pitchFamily="2" charset="2"/>
              <a:buChar char="ü"/>
            </a:pPr>
            <a:r>
              <a:rPr lang="en-US" sz="2400" dirty="0">
                <a:solidFill>
                  <a:schemeClr val="bg1"/>
                </a:solidFill>
                <a:latin typeface="Avenir LT Std 65 Medium" panose="020B0803020203020204" pitchFamily="34" charset="0"/>
              </a:rPr>
              <a:t> Despite losses during specific months, </a:t>
            </a:r>
            <a:r>
              <a:rPr lang="en-US" sz="2400" dirty="0">
                <a:solidFill>
                  <a:srgbClr val="FFC000"/>
                </a:solidFill>
                <a:effectLst>
                  <a:outerShdw blurRad="38100" dist="38100" dir="2700000" algn="tl">
                    <a:srgbClr val="000000">
                      <a:alpha val="43137"/>
                    </a:srgbClr>
                  </a:outerShdw>
                </a:effectLst>
                <a:latin typeface="Avenir LT Std 65 Medium" panose="020B0803020203020204" pitchFamily="34" charset="0"/>
              </a:rPr>
              <a:t>Yellow Cab </a:t>
            </a:r>
            <a:r>
              <a:rPr lang="en-US" sz="2400" dirty="0">
                <a:solidFill>
                  <a:schemeClr val="bg1"/>
                </a:solidFill>
                <a:latin typeface="Avenir LT Std 65 Medium" panose="020B0803020203020204" pitchFamily="34" charset="0"/>
              </a:rPr>
              <a:t>still </a:t>
            </a:r>
            <a:r>
              <a:rPr lang="en-US" sz="2400" dirty="0">
                <a:solidFill>
                  <a:srgbClr val="FF6600"/>
                </a:solidFill>
                <a:effectLst>
                  <a:outerShdw blurRad="38100" dist="38100" dir="2700000" algn="tl">
                    <a:srgbClr val="000000">
                      <a:alpha val="43137"/>
                    </a:srgbClr>
                  </a:outerShdw>
                </a:effectLst>
                <a:latin typeface="Avenir LT Std 65 Medium" panose="020B0803020203020204" pitchFamily="34" charset="0"/>
              </a:rPr>
              <a:t>outperforms Profit wise</a:t>
            </a:r>
            <a:r>
              <a:rPr lang="en-US" sz="2400" dirty="0">
                <a:solidFill>
                  <a:schemeClr val="bg1"/>
                </a:solidFill>
                <a:latin typeface="Avenir LT Std 65 Medium" panose="020B0803020203020204" pitchFamily="34" charset="0"/>
              </a:rPr>
              <a:t>.</a:t>
            </a:r>
          </a:p>
          <a:p>
            <a:pPr algn="just">
              <a:buFont typeface="Wingdings" panose="05000000000000000000" pitchFamily="2" charset="2"/>
              <a:buChar char="ü"/>
            </a:pPr>
            <a:r>
              <a:rPr lang="en-US" sz="2400" dirty="0">
                <a:solidFill>
                  <a:schemeClr val="bg1"/>
                </a:solidFill>
                <a:latin typeface="Avenir LT Std 65 Medium" panose="020B0803020203020204" pitchFamily="34" charset="0"/>
              </a:rPr>
              <a:t> </a:t>
            </a:r>
            <a:r>
              <a:rPr lang="en-US" sz="2400" dirty="0">
                <a:solidFill>
                  <a:srgbClr val="FF6600"/>
                </a:solidFill>
                <a:effectLst>
                  <a:outerShdw blurRad="38100" dist="38100" dir="2700000" algn="tl">
                    <a:srgbClr val="000000">
                      <a:alpha val="43137"/>
                    </a:srgbClr>
                  </a:outerShdw>
                </a:effectLst>
                <a:latin typeface="Avenir LT Std 65 Medium" panose="020B0803020203020204" pitchFamily="34" charset="0"/>
              </a:rPr>
              <a:t>Higher customer loyalty.</a:t>
            </a:r>
          </a:p>
          <a:p>
            <a:pPr algn="just">
              <a:buFont typeface="Wingdings" panose="05000000000000000000" pitchFamily="2" charset="2"/>
              <a:buChar char="ü"/>
            </a:pPr>
            <a:r>
              <a:rPr lang="en-US" sz="2400" dirty="0">
                <a:solidFill>
                  <a:schemeClr val="bg1"/>
                </a:solidFill>
                <a:latin typeface="Avenir LT Std 65 Medium" panose="020B0803020203020204" pitchFamily="34" charset="0"/>
              </a:rPr>
              <a:t> </a:t>
            </a:r>
            <a:r>
              <a:rPr lang="en-US" sz="2400" dirty="0">
                <a:solidFill>
                  <a:srgbClr val="FF6600"/>
                </a:solidFill>
                <a:effectLst>
                  <a:outerShdw blurRad="38100" dist="38100" dir="2700000" algn="tl">
                    <a:srgbClr val="000000">
                      <a:alpha val="43137"/>
                    </a:srgbClr>
                  </a:outerShdw>
                </a:effectLst>
                <a:latin typeface="Avenir LT Std 65 Medium" panose="020B0803020203020204" pitchFamily="34" charset="0"/>
              </a:rPr>
              <a:t>Forecasts</a:t>
            </a:r>
            <a:r>
              <a:rPr lang="en-US" sz="2400" dirty="0">
                <a:solidFill>
                  <a:schemeClr val="bg1"/>
                </a:solidFill>
                <a:latin typeface="Avenir LT Std 65 Medium" panose="020B0803020203020204" pitchFamily="34" charset="0"/>
              </a:rPr>
              <a:t> for next two years shows </a:t>
            </a:r>
            <a:r>
              <a:rPr lang="en-US" sz="2400" dirty="0">
                <a:solidFill>
                  <a:srgbClr val="FF6600"/>
                </a:solidFill>
                <a:effectLst>
                  <a:outerShdw blurRad="38100" dist="38100" dir="2700000" algn="tl">
                    <a:srgbClr val="000000">
                      <a:alpha val="43137"/>
                    </a:srgbClr>
                  </a:outerShdw>
                </a:effectLst>
                <a:latin typeface="Avenir LT Std 65 Medium" panose="020B0803020203020204" pitchFamily="34" charset="0"/>
              </a:rPr>
              <a:t>Yellow Cab will still outperform its rival every single day.</a:t>
            </a:r>
            <a:r>
              <a:rPr lang="en-US" sz="2400" dirty="0">
                <a:solidFill>
                  <a:schemeClr val="bg1"/>
                </a:solidFill>
                <a:latin typeface="Avenir LT Std 65 Medium" panose="020B0803020203020204" pitchFamily="34" charset="0"/>
              </a:rPr>
              <a:t> </a:t>
            </a:r>
          </a:p>
          <a:p>
            <a:pPr algn="just">
              <a:buFont typeface="Wingdings" panose="05000000000000000000" pitchFamily="2" charset="2"/>
              <a:buChar char="ü"/>
            </a:pPr>
            <a:endParaRPr lang="en-US" sz="2400" dirty="0">
              <a:solidFill>
                <a:schemeClr val="bg1"/>
              </a:solidFill>
              <a:latin typeface="Avenir LT Std 65 Medium" panose="020B0803020203020204" pitchFamily="34" charset="0"/>
            </a:endParaRPr>
          </a:p>
        </p:txBody>
      </p:sp>
      <p:sp>
        <p:nvSpPr>
          <p:cNvPr id="4" name="Slide Number Placeholder 3">
            <a:extLst>
              <a:ext uri="{FF2B5EF4-FFF2-40B4-BE49-F238E27FC236}">
                <a16:creationId xmlns:a16="http://schemas.microsoft.com/office/drawing/2014/main" id="{A2B925E2-A7A5-474B-BC08-182F3AB1B773}"/>
              </a:ext>
            </a:extLst>
          </p:cNvPr>
          <p:cNvSpPr>
            <a:spLocks noGrp="1"/>
          </p:cNvSpPr>
          <p:nvPr>
            <p:ph type="sldNum" sz="quarter" idx="12"/>
          </p:nvPr>
        </p:nvSpPr>
        <p:spPr/>
        <p:txBody>
          <a:bodyPr/>
          <a:lstStyle/>
          <a:p>
            <a:fld id="{48F63A3B-78C7-47BE-AE5E-E10140E04643}" type="slidenum">
              <a:rPr lang="en-US" smtClean="0"/>
              <a:t>58</a:t>
            </a:fld>
            <a:endParaRPr lang="en-US"/>
          </a:p>
        </p:txBody>
      </p:sp>
      <p:pic>
        <p:nvPicPr>
          <p:cNvPr id="5" name="Picture 4">
            <a:extLst>
              <a:ext uri="{FF2B5EF4-FFF2-40B4-BE49-F238E27FC236}">
                <a16:creationId xmlns:a16="http://schemas.microsoft.com/office/drawing/2014/main" id="{BD144334-A875-45B9-BD77-DB55822B07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
        <p:nvSpPr>
          <p:cNvPr id="8" name="Title 1">
            <a:extLst>
              <a:ext uri="{FF2B5EF4-FFF2-40B4-BE49-F238E27FC236}">
                <a16:creationId xmlns:a16="http://schemas.microsoft.com/office/drawing/2014/main" id="{23F04407-F8AF-4FE3-8BBB-7E4376260E89}"/>
              </a:ext>
            </a:extLst>
          </p:cNvPr>
          <p:cNvSpPr txBox="1">
            <a:spLocks/>
          </p:cNvSpPr>
          <p:nvPr/>
        </p:nvSpPr>
        <p:spPr>
          <a:xfrm>
            <a:off x="718930" y="172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F6600"/>
                </a:solidFill>
                <a:effectLst>
                  <a:outerShdw blurRad="38100" dist="38100" dir="2700000" algn="tl">
                    <a:srgbClr val="000000">
                      <a:alpha val="43137"/>
                    </a:srgbClr>
                  </a:outerShdw>
                </a:effectLst>
                <a:latin typeface="Avenir LT Std 65 Medium" panose="020B0803020203020204" pitchFamily="34" charset="0"/>
              </a:rPr>
              <a:t>Conclusion</a:t>
            </a:r>
            <a:endParaRPr lang="en-US" dirty="0">
              <a:solidFill>
                <a:srgbClr val="FFC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357155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2667001" y="-2667002"/>
            <a:ext cx="6858002" cy="12192001"/>
          </a:xfrm>
          <a:solidFill>
            <a:srgbClr val="3B3B3B"/>
          </a:solidFill>
        </p:spPr>
        <p:txBody>
          <a:bodyPr vert="vert270" anchor="t" anchorCtr="0"/>
          <a:lstStyle/>
          <a:p>
            <a:br>
              <a:rPr lang="en-US" b="1" dirty="0">
                <a:solidFill>
                  <a:srgbClr val="FF6600"/>
                </a:solidFill>
              </a:rPr>
            </a:br>
            <a:br>
              <a:rPr lang="en-US" b="1" dirty="0">
                <a:solidFill>
                  <a:srgbClr val="FF6600"/>
                </a:solidFill>
              </a:rPr>
            </a:br>
            <a:r>
              <a:rPr lang="en-US" sz="11500" b="1" dirty="0">
                <a:solidFill>
                  <a:srgbClr val="FF6600"/>
                </a:solidFill>
                <a:latin typeface="Avenir LT Std 65 Medium" panose="020B0803020203020204" pitchFamily="34" charset="0"/>
              </a:rPr>
              <a:t>Thank You!</a:t>
            </a:r>
            <a:endParaRPr lang="en-US" sz="6600" b="1" dirty="0">
              <a:solidFill>
                <a:srgbClr val="FF6600"/>
              </a:solidFill>
              <a:latin typeface="Avenir LT Std 65 Medium" panose="020B0803020203020204" pitchFamily="34" charset="0"/>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7372" y="0"/>
            <a:ext cx="1654627" cy="994232"/>
          </a:xfrm>
          <a:prstGeom prst="rect">
            <a:avLst/>
          </a:prstGeom>
        </p:spPr>
      </p:pic>
      <p:pic>
        <p:nvPicPr>
          <p:cNvPr id="8" name="Graphic 7" descr="Handshake with solid fill">
            <a:extLst>
              <a:ext uri="{FF2B5EF4-FFF2-40B4-BE49-F238E27FC236}">
                <a16:creationId xmlns:a16="http://schemas.microsoft.com/office/drawing/2014/main" id="{8B8A6B6D-DFC0-4C81-8CFE-92B76704F8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83106" y="2632212"/>
            <a:ext cx="4225788" cy="4225788"/>
          </a:xfrm>
          <a:prstGeom prst="rect">
            <a:avLst/>
          </a:prstGeom>
        </p:spPr>
      </p:pic>
    </p:spTree>
    <p:extLst>
      <p:ext uri="{BB962C8B-B14F-4D97-AF65-F5344CB8AC3E}">
        <p14:creationId xmlns:p14="http://schemas.microsoft.com/office/powerpoint/2010/main" val="116821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07CB78C-FDCF-4F53-A8D2-09A4BBBF353D}"/>
              </a:ext>
            </a:extLst>
          </p:cNvPr>
          <p:cNvSpPr txBox="1">
            <a:spLocks/>
          </p:cNvSpPr>
          <p:nvPr/>
        </p:nvSpPr>
        <p:spPr>
          <a:xfrm rot="5400000">
            <a:off x="2666998" y="-2667000"/>
            <a:ext cx="6858002" cy="12192002"/>
          </a:xfrm>
          <a:prstGeom prst="rect">
            <a:avLst/>
          </a:prstGeom>
          <a:solidFill>
            <a:srgbClr val="3B3B3B"/>
          </a:solidFill>
        </p:spPr>
        <p:txBody>
          <a:bodyPr vert="vert270"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dirty="0">
                <a:solidFill>
                  <a:srgbClr val="FF6600"/>
                </a:solidFill>
              </a:rPr>
            </a:br>
            <a:br>
              <a:rPr lang="en-US" dirty="0">
                <a:solidFill>
                  <a:srgbClr val="FF6600"/>
                </a:solidFill>
              </a:rPr>
            </a:br>
            <a:br>
              <a:rPr lang="en-US" dirty="0">
                <a:solidFill>
                  <a:srgbClr val="FF6600"/>
                </a:solidFill>
              </a:rPr>
            </a:br>
            <a:endParaRPr lang="en-US" b="1" dirty="0">
              <a:solidFill>
                <a:srgbClr val="FF6600"/>
              </a:solidFill>
              <a:latin typeface="Avenir LT Std 65 Medium" panose="020B0803020203020204" pitchFamily="34" charset="0"/>
            </a:endParaRPr>
          </a:p>
        </p:txBody>
      </p:sp>
      <p:sp>
        <p:nvSpPr>
          <p:cNvPr id="4" name="Slide Number Placeholder 3">
            <a:extLst>
              <a:ext uri="{FF2B5EF4-FFF2-40B4-BE49-F238E27FC236}">
                <a16:creationId xmlns:a16="http://schemas.microsoft.com/office/drawing/2014/main" id="{D36D8AC2-199D-48B1-BF5C-6C917CA0C387}"/>
              </a:ext>
            </a:extLst>
          </p:cNvPr>
          <p:cNvSpPr>
            <a:spLocks noGrp="1"/>
          </p:cNvSpPr>
          <p:nvPr>
            <p:ph type="sldNum" sz="quarter" idx="12"/>
          </p:nvPr>
        </p:nvSpPr>
        <p:spPr/>
        <p:txBody>
          <a:bodyPr/>
          <a:lstStyle/>
          <a:p>
            <a:fld id="{48F63A3B-78C7-47BE-AE5E-E10140E04643}" type="slidenum">
              <a:rPr lang="en-US" smtClean="0"/>
              <a:t>6</a:t>
            </a:fld>
            <a:endParaRPr lang="en-US"/>
          </a:p>
        </p:txBody>
      </p:sp>
      <p:sp>
        <p:nvSpPr>
          <p:cNvPr id="6" name="Title 1">
            <a:extLst>
              <a:ext uri="{FF2B5EF4-FFF2-40B4-BE49-F238E27FC236}">
                <a16:creationId xmlns:a16="http://schemas.microsoft.com/office/drawing/2014/main" id="{2F517A98-84DD-43A4-96DA-9D9C3F13A2F3}"/>
              </a:ext>
            </a:extLst>
          </p:cNvPr>
          <p:cNvSpPr>
            <a:spLocks noGrp="1"/>
          </p:cNvSpPr>
          <p:nvPr>
            <p:ph type="title"/>
          </p:nvPr>
        </p:nvSpPr>
        <p:spPr>
          <a:xfrm>
            <a:off x="705679" y="501650"/>
            <a:ext cx="10515600" cy="1325563"/>
          </a:xfrm>
        </p:spPr>
        <p:txBody>
          <a:bodyPr>
            <a:normAutofit/>
          </a:bodyPr>
          <a:lstStyle/>
          <a:p>
            <a:pPr algn="ctr"/>
            <a:r>
              <a:rPr lang="en-US" sz="5400" dirty="0">
                <a:solidFill>
                  <a:srgbClr val="FF6600"/>
                </a:solidFill>
                <a:effectLst>
                  <a:outerShdw blurRad="38100" dist="38100" dir="2700000" algn="tl">
                    <a:srgbClr val="000000">
                      <a:alpha val="43137"/>
                    </a:srgbClr>
                  </a:outerShdw>
                </a:effectLst>
                <a:latin typeface="Avenir LT Std 65 Medium" panose="020B0803020203020204" pitchFamily="34" charset="0"/>
              </a:rPr>
              <a:t>Tools Used</a:t>
            </a:r>
            <a:endParaRPr lang="en-US" sz="5400" dirty="0">
              <a:effectLst>
                <a:outerShdw blurRad="38100" dist="38100" dir="2700000" algn="tl">
                  <a:srgbClr val="000000">
                    <a:alpha val="43137"/>
                  </a:srgbClr>
                </a:outerShdw>
              </a:effectLst>
              <a:latin typeface="Avenir LT Std 45 Book" panose="020B0502020203020204" pitchFamily="34" charset="0"/>
            </a:endParaRPr>
          </a:p>
        </p:txBody>
      </p:sp>
      <p:pic>
        <p:nvPicPr>
          <p:cNvPr id="8" name="Picture 7" descr="Shape&#10;&#10;Description automatically generated with low confidence">
            <a:extLst>
              <a:ext uri="{FF2B5EF4-FFF2-40B4-BE49-F238E27FC236}">
                <a16:creationId xmlns:a16="http://schemas.microsoft.com/office/drawing/2014/main" id="{340468D4-FBB2-40B3-AFA5-BF18560E13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411170"/>
            <a:ext cx="2035660" cy="2035660"/>
          </a:xfrm>
          <a:prstGeom prst="rect">
            <a:avLst/>
          </a:prstGeom>
          <a:solidFill>
            <a:srgbClr val="FF6600"/>
          </a:solidFill>
        </p:spPr>
      </p:pic>
      <p:pic>
        <p:nvPicPr>
          <p:cNvPr id="10" name="Picture 9" descr="Shape&#10;&#10;Description automatically generated with low confidence">
            <a:extLst>
              <a:ext uri="{FF2B5EF4-FFF2-40B4-BE49-F238E27FC236}">
                <a16:creationId xmlns:a16="http://schemas.microsoft.com/office/drawing/2014/main" id="{300E8FA2-38F5-40EB-8CBA-E1FF692124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1263" y="2411170"/>
            <a:ext cx="2035660" cy="2035660"/>
          </a:xfrm>
          <a:prstGeom prst="rect">
            <a:avLst/>
          </a:prstGeom>
          <a:solidFill>
            <a:srgbClr val="FF6600"/>
          </a:solidFill>
        </p:spPr>
      </p:pic>
      <p:sp>
        <p:nvSpPr>
          <p:cNvPr id="11" name="TextBox 10">
            <a:extLst>
              <a:ext uri="{FF2B5EF4-FFF2-40B4-BE49-F238E27FC236}">
                <a16:creationId xmlns:a16="http://schemas.microsoft.com/office/drawing/2014/main" id="{E04DEE9E-1993-4F02-A567-65C18CBAE9F3}"/>
              </a:ext>
            </a:extLst>
          </p:cNvPr>
          <p:cNvSpPr txBox="1"/>
          <p:nvPr/>
        </p:nvSpPr>
        <p:spPr>
          <a:xfrm>
            <a:off x="3038031" y="2875002"/>
            <a:ext cx="3419061" cy="1107996"/>
          </a:xfrm>
          <a:prstGeom prst="rect">
            <a:avLst/>
          </a:prstGeom>
          <a:noFill/>
        </p:spPr>
        <p:txBody>
          <a:bodyPr wrap="square" rtlCol="0">
            <a:spAutoFit/>
          </a:bodyPr>
          <a:lstStyle/>
          <a:p>
            <a:r>
              <a:rPr lang="en-US" sz="6600" dirty="0">
                <a:solidFill>
                  <a:srgbClr val="FF6600"/>
                </a:solidFill>
                <a:effectLst>
                  <a:outerShdw blurRad="38100" dist="38100" dir="2700000" algn="tl">
                    <a:srgbClr val="000000">
                      <a:alpha val="43137"/>
                    </a:srgbClr>
                  </a:outerShdw>
                </a:effectLst>
                <a:latin typeface="Avenir LT Std 65 Medium" panose="020B0803020203020204" pitchFamily="34" charset="0"/>
              </a:rPr>
              <a:t>Tableau</a:t>
            </a:r>
          </a:p>
        </p:txBody>
      </p:sp>
      <p:sp>
        <p:nvSpPr>
          <p:cNvPr id="14" name="TextBox 13">
            <a:extLst>
              <a:ext uri="{FF2B5EF4-FFF2-40B4-BE49-F238E27FC236}">
                <a16:creationId xmlns:a16="http://schemas.microsoft.com/office/drawing/2014/main" id="{42C5D22A-F596-4A01-9F0E-784BF1FA9952}"/>
              </a:ext>
            </a:extLst>
          </p:cNvPr>
          <p:cNvSpPr txBox="1"/>
          <p:nvPr/>
        </p:nvSpPr>
        <p:spPr>
          <a:xfrm>
            <a:off x="8821094" y="2875002"/>
            <a:ext cx="3005978" cy="1107996"/>
          </a:xfrm>
          <a:prstGeom prst="rect">
            <a:avLst/>
          </a:prstGeom>
          <a:noFill/>
        </p:spPr>
        <p:txBody>
          <a:bodyPr wrap="square" rtlCol="0">
            <a:spAutoFit/>
          </a:bodyPr>
          <a:lstStyle/>
          <a:p>
            <a:r>
              <a:rPr lang="en-US" sz="6600" dirty="0">
                <a:solidFill>
                  <a:srgbClr val="FF6600"/>
                </a:solidFill>
                <a:effectLst>
                  <a:outerShdw blurRad="38100" dist="38100" dir="2700000" algn="tl">
                    <a:srgbClr val="000000">
                      <a:alpha val="43137"/>
                    </a:srgbClr>
                  </a:outerShdw>
                </a:effectLst>
                <a:latin typeface="Avenir LT Std 65 Medium" panose="020B0803020203020204" pitchFamily="34" charset="0"/>
              </a:rPr>
              <a:t>Python</a:t>
            </a:r>
          </a:p>
        </p:txBody>
      </p:sp>
    </p:spTree>
    <p:extLst>
      <p:ext uri="{BB962C8B-B14F-4D97-AF65-F5344CB8AC3E}">
        <p14:creationId xmlns:p14="http://schemas.microsoft.com/office/powerpoint/2010/main" val="2265193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C5C7615-BDD2-4E91-81F7-E69D394BE076}"/>
              </a:ext>
            </a:extLst>
          </p:cNvPr>
          <p:cNvSpPr txBox="1">
            <a:spLocks/>
          </p:cNvSpPr>
          <p:nvPr/>
        </p:nvSpPr>
        <p:spPr>
          <a:xfrm rot="5400000">
            <a:off x="2666998" y="-2653748"/>
            <a:ext cx="6858002" cy="12192002"/>
          </a:xfrm>
          <a:prstGeom prst="rect">
            <a:avLst/>
          </a:prstGeom>
          <a:solidFill>
            <a:srgbClr val="3B3B3B"/>
          </a:solidFill>
        </p:spPr>
        <p:txBody>
          <a:bodyPr vert="vert270"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dirty="0">
                <a:solidFill>
                  <a:srgbClr val="FF6600"/>
                </a:solidFill>
              </a:rPr>
            </a:br>
            <a:br>
              <a:rPr lang="en-US" dirty="0">
                <a:solidFill>
                  <a:srgbClr val="FF6600"/>
                </a:solidFill>
              </a:rPr>
            </a:br>
            <a:br>
              <a:rPr lang="en-US" dirty="0">
                <a:solidFill>
                  <a:srgbClr val="FF6600"/>
                </a:solidFill>
              </a:rPr>
            </a:br>
            <a:endParaRPr lang="en-US" b="1" dirty="0">
              <a:solidFill>
                <a:srgbClr val="FF6600"/>
              </a:solidFill>
              <a:latin typeface="Avenir LT Std 65 Medium" panose="020B0803020203020204" pitchFamily="34" charset="0"/>
            </a:endParaRPr>
          </a:p>
        </p:txBody>
      </p:sp>
      <p:sp>
        <p:nvSpPr>
          <p:cNvPr id="2" name="Title 1">
            <a:extLst>
              <a:ext uri="{FF2B5EF4-FFF2-40B4-BE49-F238E27FC236}">
                <a16:creationId xmlns:a16="http://schemas.microsoft.com/office/drawing/2014/main" id="{0764A0A3-29CC-491F-AEB5-40E6F6097736}"/>
              </a:ext>
            </a:extLst>
          </p:cNvPr>
          <p:cNvSpPr>
            <a:spLocks noGrp="1"/>
          </p:cNvSpPr>
          <p:nvPr>
            <p:ph type="title"/>
          </p:nvPr>
        </p:nvSpPr>
        <p:spPr>
          <a:xfrm>
            <a:off x="838200" y="18255"/>
            <a:ext cx="10515600" cy="1325563"/>
          </a:xfrm>
        </p:spPr>
        <p:txBody>
          <a:bodyPr/>
          <a:lstStyle/>
          <a:p>
            <a:r>
              <a:rPr lang="en-US" sz="4400" dirty="0">
                <a:solidFill>
                  <a:srgbClr val="FF6600"/>
                </a:solidFill>
                <a:effectLst>
                  <a:outerShdw blurRad="38100" dist="38100" dir="2700000" algn="tl">
                    <a:srgbClr val="000000">
                      <a:alpha val="43137"/>
                    </a:srgbClr>
                  </a:outerShdw>
                </a:effectLst>
                <a:latin typeface="Avenir LT Std 65 Medium" panose="020B0803020203020204" pitchFamily="34" charset="0"/>
              </a:rPr>
              <a:t>Data Preparation</a:t>
            </a:r>
            <a:endParaRPr lang="en-US" dirty="0">
              <a:effectLst>
                <a:outerShdw blurRad="38100" dist="38100" dir="2700000" algn="tl">
                  <a:srgbClr val="000000">
                    <a:alpha val="43137"/>
                  </a:srgbClr>
                </a:outerShdw>
              </a:effectLst>
            </a:endParaRPr>
          </a:p>
        </p:txBody>
      </p:sp>
      <p:sp>
        <p:nvSpPr>
          <p:cNvPr id="4" name="Slide Number Placeholder 3">
            <a:extLst>
              <a:ext uri="{FF2B5EF4-FFF2-40B4-BE49-F238E27FC236}">
                <a16:creationId xmlns:a16="http://schemas.microsoft.com/office/drawing/2014/main" id="{43E6B2A9-1623-430D-941F-86F0A2529EEE}"/>
              </a:ext>
            </a:extLst>
          </p:cNvPr>
          <p:cNvSpPr>
            <a:spLocks noGrp="1"/>
          </p:cNvSpPr>
          <p:nvPr>
            <p:ph type="sldNum" sz="quarter" idx="12"/>
          </p:nvPr>
        </p:nvSpPr>
        <p:spPr/>
        <p:txBody>
          <a:bodyPr/>
          <a:lstStyle/>
          <a:p>
            <a:fld id="{48F63A3B-78C7-47BE-AE5E-E10140E04643}" type="slidenum">
              <a:rPr lang="en-US" smtClean="0"/>
              <a:t>7</a:t>
            </a:fld>
            <a:endParaRPr lang="en-US"/>
          </a:p>
        </p:txBody>
      </p:sp>
      <p:sp>
        <p:nvSpPr>
          <p:cNvPr id="9" name="Content Placeholder 8">
            <a:extLst>
              <a:ext uri="{FF2B5EF4-FFF2-40B4-BE49-F238E27FC236}">
                <a16:creationId xmlns:a16="http://schemas.microsoft.com/office/drawing/2014/main" id="{398CFE93-8772-4D78-BCAA-A3510F220867}"/>
              </a:ext>
            </a:extLst>
          </p:cNvPr>
          <p:cNvSpPr>
            <a:spLocks noGrp="1"/>
          </p:cNvSpPr>
          <p:nvPr>
            <p:ph idx="1"/>
          </p:nvPr>
        </p:nvSpPr>
        <p:spPr>
          <a:xfrm>
            <a:off x="838200" y="1126436"/>
            <a:ext cx="10515600" cy="5229914"/>
          </a:xfrm>
        </p:spPr>
        <p:txBody>
          <a:bodyPr>
            <a:normAutofit/>
          </a:bodyPr>
          <a:lstStyle/>
          <a:p>
            <a:pPr algn="just">
              <a:buFont typeface="Courier New" panose="02070309020205020404" pitchFamily="49" charset="0"/>
              <a:buChar char="o"/>
            </a:pPr>
            <a:r>
              <a:rPr lang="en-US" sz="1800" dirty="0">
                <a:solidFill>
                  <a:schemeClr val="bg1"/>
                </a:solidFill>
                <a:latin typeface="Avenir LT Std 65 Medium" panose="020B0803020203020204" pitchFamily="34" charset="0"/>
              </a:rPr>
              <a:t>Four data sets that contains information on Two cab companies had been provided. </a:t>
            </a:r>
          </a:p>
          <a:p>
            <a:pPr algn="just">
              <a:buFont typeface="Courier New" panose="02070309020205020404" pitchFamily="49" charset="0"/>
              <a:buChar char="o"/>
            </a:pPr>
            <a:r>
              <a:rPr lang="en-US" sz="1800" dirty="0">
                <a:solidFill>
                  <a:schemeClr val="bg1"/>
                </a:solidFill>
                <a:latin typeface="Avenir LT Std 65 Medium" panose="020B0803020203020204" pitchFamily="34" charset="0"/>
              </a:rPr>
              <a:t>Each data set represents different aspects of the customer profile. </a:t>
            </a:r>
          </a:p>
          <a:p>
            <a:pPr algn="just">
              <a:buFont typeface="Courier New" panose="02070309020205020404" pitchFamily="49" charset="0"/>
              <a:buChar char="o"/>
            </a:pPr>
            <a:r>
              <a:rPr lang="en-US" sz="1800" dirty="0">
                <a:solidFill>
                  <a:schemeClr val="bg1"/>
                </a:solidFill>
                <a:latin typeface="Avenir LT Std 65 Medium" panose="020B0803020203020204" pitchFamily="34" charset="0"/>
              </a:rPr>
              <a:t>Time period of data is from </a:t>
            </a:r>
            <a:r>
              <a:rPr lang="en-US" sz="1800" dirty="0">
                <a:solidFill>
                  <a:srgbClr val="FF6600"/>
                </a:solidFill>
                <a:latin typeface="Avenir LT Std 65 Medium" panose="020B0803020203020204" pitchFamily="34" charset="0"/>
              </a:rPr>
              <a:t>02</a:t>
            </a:r>
            <a:r>
              <a:rPr lang="en-US" sz="1800" baseline="30000" dirty="0">
                <a:solidFill>
                  <a:srgbClr val="FF6600"/>
                </a:solidFill>
                <a:latin typeface="Avenir LT Std 65 Medium" panose="020B0803020203020204" pitchFamily="34" charset="0"/>
              </a:rPr>
              <a:t>nd</a:t>
            </a:r>
            <a:r>
              <a:rPr lang="en-US" sz="1800" dirty="0">
                <a:solidFill>
                  <a:srgbClr val="FF6600"/>
                </a:solidFill>
                <a:latin typeface="Avenir LT Std 65 Medium" panose="020B0803020203020204" pitchFamily="34" charset="0"/>
              </a:rPr>
              <a:t> January 2016 until 31</a:t>
            </a:r>
            <a:r>
              <a:rPr lang="en-US" sz="1800" baseline="30000" dirty="0">
                <a:solidFill>
                  <a:srgbClr val="FF6600"/>
                </a:solidFill>
                <a:latin typeface="Avenir LT Std 65 Medium" panose="020B0803020203020204" pitchFamily="34" charset="0"/>
              </a:rPr>
              <a:t>st</a:t>
            </a:r>
            <a:r>
              <a:rPr lang="en-US" sz="1800" dirty="0">
                <a:solidFill>
                  <a:srgbClr val="FF6600"/>
                </a:solidFill>
                <a:latin typeface="Avenir LT Std 65 Medium" panose="020B0803020203020204" pitchFamily="34" charset="0"/>
              </a:rPr>
              <a:t> December 2018</a:t>
            </a:r>
            <a:r>
              <a:rPr lang="en-US" sz="1800" dirty="0">
                <a:solidFill>
                  <a:schemeClr val="bg1"/>
                </a:solidFill>
                <a:latin typeface="Avenir LT Std 65 Medium" panose="020B0803020203020204" pitchFamily="34" charset="0"/>
              </a:rPr>
              <a:t>.</a:t>
            </a:r>
          </a:p>
          <a:p>
            <a:pPr marL="0" indent="0" algn="just">
              <a:buNone/>
            </a:pPr>
            <a:endParaRPr lang="en-US" sz="1800" dirty="0">
              <a:solidFill>
                <a:schemeClr val="bg1"/>
              </a:solidFill>
              <a:latin typeface="Avenir LT Std 65 Medium" panose="020B0803020203020204" pitchFamily="34" charset="0"/>
            </a:endParaRPr>
          </a:p>
          <a:p>
            <a:pPr algn="just">
              <a:buFont typeface="Courier New" panose="02070309020205020404" pitchFamily="49" charset="0"/>
              <a:buChar char="o"/>
            </a:pPr>
            <a:r>
              <a:rPr lang="en-US" sz="1800" dirty="0">
                <a:solidFill>
                  <a:schemeClr val="bg1"/>
                </a:solidFill>
                <a:latin typeface="Avenir LT Std 65 Medium" panose="020B0803020203020204" pitchFamily="34" charset="0"/>
              </a:rPr>
              <a:t>Master Dataset was created by inner joining:</a:t>
            </a:r>
          </a:p>
          <a:p>
            <a:pPr lvl="1" algn="just">
              <a:lnSpc>
                <a:spcPct val="120000"/>
              </a:lnSpc>
              <a:buFont typeface="Wingdings" panose="05000000000000000000" pitchFamily="2" charset="2"/>
              <a:buChar char="Ø"/>
            </a:pPr>
            <a:r>
              <a:rPr lang="en-US" sz="1600" dirty="0">
                <a:solidFill>
                  <a:srgbClr val="FF6600"/>
                </a:solidFill>
                <a:latin typeface="Avenir LT Std 65 Medium" panose="020B0803020203020204" pitchFamily="34" charset="0"/>
              </a:rPr>
              <a:t>Cab_Data.csv:</a:t>
            </a:r>
            <a:r>
              <a:rPr lang="en-US" sz="1600" dirty="0">
                <a:solidFill>
                  <a:schemeClr val="bg1"/>
                </a:solidFill>
                <a:latin typeface="Avenir LT Std 65 Medium" panose="020B0803020203020204" pitchFamily="34" charset="0"/>
              </a:rPr>
              <a:t> Includes details of transaction for both cab companies.</a:t>
            </a:r>
          </a:p>
          <a:p>
            <a:pPr lvl="1" algn="just">
              <a:lnSpc>
                <a:spcPct val="120000"/>
              </a:lnSpc>
              <a:buFont typeface="Wingdings" panose="05000000000000000000" pitchFamily="2" charset="2"/>
              <a:buChar char="Ø"/>
            </a:pPr>
            <a:r>
              <a:rPr lang="en-US" sz="1600" dirty="0">
                <a:solidFill>
                  <a:srgbClr val="FF6600"/>
                </a:solidFill>
                <a:latin typeface="Avenir LT Std 65 Medium" panose="020B0803020203020204" pitchFamily="34" charset="0"/>
              </a:rPr>
              <a:t>Customer_ID.csv:</a:t>
            </a:r>
            <a:r>
              <a:rPr lang="en-US" sz="1600" dirty="0">
                <a:solidFill>
                  <a:schemeClr val="bg1"/>
                </a:solidFill>
                <a:latin typeface="Avenir LT Std 65 Medium" panose="020B0803020203020204" pitchFamily="34" charset="0"/>
              </a:rPr>
              <a:t> Mapping table that contains a unique identifier which links the customer’s demographic details.</a:t>
            </a:r>
          </a:p>
          <a:p>
            <a:pPr lvl="1" algn="just">
              <a:lnSpc>
                <a:spcPct val="120000"/>
              </a:lnSpc>
              <a:buFont typeface="Wingdings" panose="05000000000000000000" pitchFamily="2" charset="2"/>
              <a:buChar char="Ø"/>
            </a:pPr>
            <a:r>
              <a:rPr lang="en-US" sz="1600" dirty="0">
                <a:solidFill>
                  <a:srgbClr val="FF6600"/>
                </a:solidFill>
                <a:latin typeface="Avenir LT Std 65 Medium" panose="020B0803020203020204" pitchFamily="34" charset="0"/>
              </a:rPr>
              <a:t>Transaction_ID.csv:</a:t>
            </a:r>
            <a:r>
              <a:rPr lang="en-US" sz="1600" dirty="0">
                <a:solidFill>
                  <a:schemeClr val="bg1"/>
                </a:solidFill>
                <a:latin typeface="Avenir LT Std 65 Medium" panose="020B0803020203020204" pitchFamily="34" charset="0"/>
              </a:rPr>
              <a:t> Mapping table that contains transaction to customer mapping and payment mode.</a:t>
            </a:r>
            <a:endParaRPr lang="en-US" dirty="0">
              <a:solidFill>
                <a:schemeClr val="bg1"/>
              </a:solidFill>
              <a:latin typeface="Avenir LT Std 65 Medium" panose="020B0803020203020204" pitchFamily="34" charset="0"/>
            </a:endParaRPr>
          </a:p>
          <a:p>
            <a:pPr marL="0" indent="0" algn="just">
              <a:lnSpc>
                <a:spcPct val="120000"/>
              </a:lnSpc>
              <a:buNone/>
            </a:pPr>
            <a:r>
              <a:rPr lang="en-US" sz="1800" dirty="0">
                <a:solidFill>
                  <a:schemeClr val="bg1"/>
                </a:solidFill>
                <a:latin typeface="Avenir LT Std 65 Medium" panose="020B0803020203020204" pitchFamily="34" charset="0"/>
              </a:rPr>
              <a:t>The fourth Dataset, </a:t>
            </a:r>
            <a:r>
              <a:rPr lang="en-US" sz="1800" dirty="0">
                <a:solidFill>
                  <a:srgbClr val="FF6600"/>
                </a:solidFill>
                <a:latin typeface="Avenir LT Std 65 Medium" panose="020B0803020203020204" pitchFamily="34" charset="0"/>
              </a:rPr>
              <a:t>City.csv </a:t>
            </a:r>
            <a:r>
              <a:rPr lang="en-US" sz="1800" dirty="0">
                <a:solidFill>
                  <a:schemeClr val="bg1"/>
                </a:solidFill>
                <a:latin typeface="Avenir LT Std 65 Medium" panose="020B0803020203020204" pitchFamily="34" charset="0"/>
              </a:rPr>
              <a:t>has been left out as it does not provide information about daily trips for both Cab companies.</a:t>
            </a:r>
          </a:p>
          <a:p>
            <a:pPr marL="0" indent="0" algn="just">
              <a:lnSpc>
                <a:spcPct val="120000"/>
              </a:lnSpc>
              <a:buNone/>
            </a:pPr>
            <a:endParaRPr lang="en-US" dirty="0">
              <a:solidFill>
                <a:schemeClr val="bg1"/>
              </a:solidFill>
              <a:latin typeface="Avenir LT Std 65 Medium" panose="020B0803020203020204" pitchFamily="34" charset="0"/>
            </a:endParaRPr>
          </a:p>
          <a:p>
            <a:pPr marL="0" indent="0" algn="just">
              <a:lnSpc>
                <a:spcPct val="120000"/>
              </a:lnSpc>
              <a:buNone/>
            </a:pPr>
            <a:endParaRPr lang="en-US" dirty="0">
              <a:solidFill>
                <a:schemeClr val="bg1"/>
              </a:solidFill>
              <a:latin typeface="Avenir LT Std 65 Medium" panose="020B0803020203020204" pitchFamily="34" charset="0"/>
            </a:endParaRPr>
          </a:p>
        </p:txBody>
      </p:sp>
      <p:pic>
        <p:nvPicPr>
          <p:cNvPr id="11" name="Picture 10">
            <a:extLst>
              <a:ext uri="{FF2B5EF4-FFF2-40B4-BE49-F238E27FC236}">
                <a16:creationId xmlns:a16="http://schemas.microsoft.com/office/drawing/2014/main" id="{32BC501C-B9F0-4E9A-B7E3-392E466A1B3B}"/>
              </a:ext>
            </a:extLst>
          </p:cNvPr>
          <p:cNvPicPr/>
          <p:nvPr/>
        </p:nvPicPr>
        <p:blipFill>
          <a:blip r:embed="rId2"/>
          <a:stretch>
            <a:fillRect/>
          </a:stretch>
        </p:blipFill>
        <p:spPr>
          <a:xfrm>
            <a:off x="2294695" y="5490925"/>
            <a:ext cx="7602608" cy="669239"/>
          </a:xfrm>
          <a:prstGeom prst="rect">
            <a:avLst/>
          </a:prstGeom>
        </p:spPr>
        <p:style>
          <a:lnRef idx="0">
            <a:schemeClr val="dk1"/>
          </a:lnRef>
          <a:fillRef idx="3">
            <a:schemeClr val="dk1"/>
          </a:fillRef>
          <a:effectRef idx="3">
            <a:schemeClr val="dk1"/>
          </a:effectRef>
          <a:fontRef idx="minor">
            <a:schemeClr val="lt1"/>
          </a:fontRef>
        </p:style>
      </p:pic>
      <p:sp>
        <p:nvSpPr>
          <p:cNvPr id="12" name="TextBox 11">
            <a:extLst>
              <a:ext uri="{FF2B5EF4-FFF2-40B4-BE49-F238E27FC236}">
                <a16:creationId xmlns:a16="http://schemas.microsoft.com/office/drawing/2014/main" id="{AC9C4DF9-36AC-4AE2-AB29-620D3A152F65}"/>
              </a:ext>
            </a:extLst>
          </p:cNvPr>
          <p:cNvSpPr txBox="1"/>
          <p:nvPr/>
        </p:nvSpPr>
        <p:spPr>
          <a:xfrm>
            <a:off x="2294695" y="6304136"/>
            <a:ext cx="7602608" cy="276999"/>
          </a:xfrm>
          <a:prstGeom prst="rect">
            <a:avLst/>
          </a:prstGeom>
          <a:noFill/>
        </p:spPr>
        <p:txBody>
          <a:bodyPr wrap="square" rtlCol="0">
            <a:spAutoFit/>
          </a:bodyPr>
          <a:lstStyle/>
          <a:p>
            <a:pPr algn="ctr"/>
            <a:r>
              <a:rPr lang="en-US" sz="1200" i="1" dirty="0">
                <a:solidFill>
                  <a:schemeClr val="bg1"/>
                </a:solidFill>
                <a:latin typeface="Avenir LT Std 45 Book" panose="020B0502020203020204" pitchFamily="34" charset="0"/>
              </a:rPr>
              <a:t>Schema of Master Dataset</a:t>
            </a:r>
          </a:p>
        </p:txBody>
      </p:sp>
      <p:pic>
        <p:nvPicPr>
          <p:cNvPr id="14" name="Picture 13">
            <a:extLst>
              <a:ext uri="{FF2B5EF4-FFF2-40B4-BE49-F238E27FC236}">
                <a16:creationId xmlns:a16="http://schemas.microsoft.com/office/drawing/2014/main" id="{AE5E2B26-14CC-4302-8796-EABCD883A1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Tree>
    <p:extLst>
      <p:ext uri="{BB962C8B-B14F-4D97-AF65-F5344CB8AC3E}">
        <p14:creationId xmlns:p14="http://schemas.microsoft.com/office/powerpoint/2010/main" val="4194843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Research with solid fill">
            <a:extLst>
              <a:ext uri="{FF2B5EF4-FFF2-40B4-BE49-F238E27FC236}">
                <a16:creationId xmlns:a16="http://schemas.microsoft.com/office/drawing/2014/main" id="{A5A896E8-A325-42DE-A096-4319D0E6D2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42228" y="782595"/>
            <a:ext cx="2727366" cy="2727366"/>
          </a:xfrm>
          <a:prstGeom prst="rect">
            <a:avLst/>
          </a:prstGeom>
        </p:spPr>
      </p:pic>
      <p:grpSp>
        <p:nvGrpSpPr>
          <p:cNvPr id="39" name="Group 38">
            <a:extLst>
              <a:ext uri="{FF2B5EF4-FFF2-40B4-BE49-F238E27FC236}">
                <a16:creationId xmlns:a16="http://schemas.microsoft.com/office/drawing/2014/main" id="{59A59B10-9D94-4C5B-8BF0-95928DCE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40" name="Group 39">
              <a:extLst>
                <a:ext uri="{FF2B5EF4-FFF2-40B4-BE49-F238E27FC236}">
                  <a16:creationId xmlns:a16="http://schemas.microsoft.com/office/drawing/2014/main" id="{354E31B9-72DD-4DE4-B3E3-4395530BEC1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44" name="Freeform: Shape 43">
                <a:extLst>
                  <a:ext uri="{FF2B5EF4-FFF2-40B4-BE49-F238E27FC236}">
                    <a16:creationId xmlns:a16="http://schemas.microsoft.com/office/drawing/2014/main" id="{68738192-1FEA-49E1-BFF3-6D1C324A5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Shape 44">
                <a:extLst>
                  <a:ext uri="{FF2B5EF4-FFF2-40B4-BE49-F238E27FC236}">
                    <a16:creationId xmlns:a16="http://schemas.microsoft.com/office/drawing/2014/main" id="{F3C51644-0F34-453B-92B8-9FF33932E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64" name="Group 40">
              <a:extLst>
                <a:ext uri="{FF2B5EF4-FFF2-40B4-BE49-F238E27FC236}">
                  <a16:creationId xmlns:a16="http://schemas.microsoft.com/office/drawing/2014/main" id="{8ADB9AB8-2EB4-4B5E-9A1E-84F2E44D91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42" name="Freeform: Shape 41">
                <a:extLst>
                  <a:ext uri="{FF2B5EF4-FFF2-40B4-BE49-F238E27FC236}">
                    <a16:creationId xmlns:a16="http://schemas.microsoft.com/office/drawing/2014/main" id="{95F439B0-E080-4B01-85AF-D226A85BA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Shape 42">
                <a:extLst>
                  <a:ext uri="{FF2B5EF4-FFF2-40B4-BE49-F238E27FC236}">
                    <a16:creationId xmlns:a16="http://schemas.microsoft.com/office/drawing/2014/main" id="{EDEC643B-AA3F-4913-B411-1458BCEF2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4">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799C009A-2C38-420B-8FB8-32CE1834ACC8}"/>
              </a:ext>
            </a:extLst>
          </p:cNvPr>
          <p:cNvSpPr>
            <a:spLocks noGrp="1"/>
          </p:cNvSpPr>
          <p:nvPr>
            <p:ph type="title"/>
          </p:nvPr>
        </p:nvSpPr>
        <p:spPr>
          <a:xfrm>
            <a:off x="838199" y="1120676"/>
            <a:ext cx="5257801" cy="2308324"/>
          </a:xfrm>
        </p:spPr>
        <p:txBody>
          <a:bodyPr vert="horz" lIns="91440" tIns="45720" rIns="91440" bIns="45720" rtlCol="0" anchor="b">
            <a:normAutofit fontScale="90000"/>
          </a:bodyPr>
          <a:lstStyle/>
          <a:p>
            <a: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EDA </a:t>
            </a:r>
            <a:b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br>
            <a:r>
              <a:rPr lang="en-US" sz="7200" b="1" kern="1200" dirty="0">
                <a:solidFill>
                  <a:srgbClr val="FF6600"/>
                </a:solidFill>
                <a:effectLst>
                  <a:outerShdw blurRad="38100" dist="38100" dir="2700000" algn="tl">
                    <a:srgbClr val="000000">
                      <a:alpha val="43137"/>
                    </a:srgbClr>
                  </a:outerShdw>
                </a:effectLst>
                <a:latin typeface="Avenir LT Std 65 Medium" panose="020B0803020203020204" pitchFamily="34" charset="0"/>
              </a:rPr>
              <a:t>Key Insights</a:t>
            </a:r>
          </a:p>
        </p:txBody>
      </p:sp>
      <p:sp>
        <p:nvSpPr>
          <p:cNvPr id="4" name="Slide Number Placeholder 3">
            <a:extLst>
              <a:ext uri="{FF2B5EF4-FFF2-40B4-BE49-F238E27FC236}">
                <a16:creationId xmlns:a16="http://schemas.microsoft.com/office/drawing/2014/main" id="{1992C3F3-C64F-4C4F-A7B4-4C7B4ECC5791}"/>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a:lnSpc>
                <a:spcPct val="90000"/>
              </a:lnSpc>
              <a:spcAft>
                <a:spcPts val="600"/>
              </a:spcAft>
            </a:pPr>
            <a:fld id="{48F63A3B-78C7-47BE-AE5E-E10140E04643}" type="slidenum">
              <a:rPr lang="en-US" sz="4400">
                <a:solidFill>
                  <a:schemeClr val="bg1"/>
                </a:solidFill>
              </a:rPr>
              <a:pPr>
                <a:lnSpc>
                  <a:spcPct val="90000"/>
                </a:lnSpc>
                <a:spcAft>
                  <a:spcPts val="600"/>
                </a:spcAft>
              </a:pPr>
              <a:t>8</a:t>
            </a:fld>
            <a:endParaRPr lang="en-US" sz="4400">
              <a:solidFill>
                <a:schemeClr val="bg1"/>
              </a:solidFill>
            </a:endParaRPr>
          </a:p>
        </p:txBody>
      </p:sp>
      <p:pic>
        <p:nvPicPr>
          <p:cNvPr id="63" name="Picture 62">
            <a:extLst>
              <a:ext uri="{FF2B5EF4-FFF2-40B4-BE49-F238E27FC236}">
                <a16:creationId xmlns:a16="http://schemas.microsoft.com/office/drawing/2014/main" id="{A704440B-E7BA-4BDD-A268-7403304B3E5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Tree>
    <p:extLst>
      <p:ext uri="{BB962C8B-B14F-4D97-AF65-F5344CB8AC3E}">
        <p14:creationId xmlns:p14="http://schemas.microsoft.com/office/powerpoint/2010/main" val="534173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62">
            <a:extLst>
              <a:ext uri="{FF2B5EF4-FFF2-40B4-BE49-F238E27FC236}">
                <a16:creationId xmlns:a16="http://schemas.microsoft.com/office/drawing/2014/main" id="{E5093ECC-8BEB-4546-A80D-0B4887662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descr="Map&#10;&#10;Description automatically generated">
            <a:extLst>
              <a:ext uri="{FF2B5EF4-FFF2-40B4-BE49-F238E27FC236}">
                <a16:creationId xmlns:a16="http://schemas.microsoft.com/office/drawing/2014/main" id="{44212249-3994-448E-9FB2-A2A61EB6EA1B}"/>
              </a:ext>
            </a:extLst>
          </p:cNvPr>
          <p:cNvPicPr>
            <a:picLocks noChangeAspect="1"/>
          </p:cNvPicPr>
          <p:nvPr/>
        </p:nvPicPr>
        <p:blipFill rotWithShape="1">
          <a:blip r:embed="rId2"/>
          <a:srcRect t="2969"/>
          <a:stretch/>
        </p:blipFill>
        <p:spPr>
          <a:xfrm>
            <a:off x="0" y="1106833"/>
            <a:ext cx="12191999" cy="5751167"/>
          </a:xfrm>
          <a:prstGeom prst="rect">
            <a:avLst/>
          </a:prstGeom>
        </p:spPr>
      </p:pic>
      <p:sp>
        <p:nvSpPr>
          <p:cNvPr id="4" name="Slide Number Placeholder 3">
            <a:extLst>
              <a:ext uri="{FF2B5EF4-FFF2-40B4-BE49-F238E27FC236}">
                <a16:creationId xmlns:a16="http://schemas.microsoft.com/office/drawing/2014/main" id="{A839E898-819C-4BA8-BBF6-B79CE25D2938}"/>
              </a:ext>
            </a:extLst>
          </p:cNvPr>
          <p:cNvSpPr>
            <a:spLocks noGrp="1"/>
          </p:cNvSpPr>
          <p:nvPr>
            <p:ph type="sldNum" sz="quarter" idx="12"/>
          </p:nvPr>
        </p:nvSpPr>
        <p:spPr>
          <a:xfrm>
            <a:off x="10449954" y="6346824"/>
            <a:ext cx="1501253" cy="365125"/>
          </a:xfrm>
        </p:spPr>
        <p:txBody>
          <a:bodyPr vert="horz" lIns="91440" tIns="45720" rIns="91440" bIns="45720" rtlCol="0" anchor="ctr">
            <a:normAutofit/>
          </a:bodyPr>
          <a:lstStyle/>
          <a:p>
            <a:pPr>
              <a:spcAft>
                <a:spcPts val="600"/>
              </a:spcAft>
            </a:pPr>
            <a:fld id="{48F63A3B-78C7-47BE-AE5E-E10140E04643}" type="slidenum">
              <a:rPr lang="en-US" sz="900">
                <a:solidFill>
                  <a:schemeClr val="bg1">
                    <a:alpha val="60000"/>
                  </a:schemeClr>
                </a:solidFill>
              </a:rPr>
              <a:pPr>
                <a:spcAft>
                  <a:spcPts val="600"/>
                </a:spcAft>
              </a:pPr>
              <a:t>9</a:t>
            </a:fld>
            <a:endParaRPr lang="en-US" sz="900">
              <a:solidFill>
                <a:schemeClr val="bg1">
                  <a:alpha val="60000"/>
                </a:schemeClr>
              </a:solidFill>
            </a:endParaRPr>
          </a:p>
        </p:txBody>
      </p:sp>
      <p:sp>
        <p:nvSpPr>
          <p:cNvPr id="68" name="Title 1">
            <a:extLst>
              <a:ext uri="{FF2B5EF4-FFF2-40B4-BE49-F238E27FC236}">
                <a16:creationId xmlns:a16="http://schemas.microsoft.com/office/drawing/2014/main" id="{270B7210-11CC-4875-8179-7ECE8EB0249B}"/>
              </a:ext>
            </a:extLst>
          </p:cNvPr>
          <p:cNvSpPr>
            <a:spLocks noGrp="1"/>
          </p:cNvSpPr>
          <p:nvPr>
            <p:ph type="title"/>
          </p:nvPr>
        </p:nvSpPr>
        <p:spPr>
          <a:xfrm>
            <a:off x="450573" y="-96113"/>
            <a:ext cx="10903225" cy="1325563"/>
          </a:xfrm>
        </p:spPr>
        <p:txBody>
          <a:bodyPr>
            <a:normAutofit/>
          </a:bodyPr>
          <a:lstStyle/>
          <a:p>
            <a:r>
              <a:rPr lang="en-US" sz="3600" dirty="0">
                <a:solidFill>
                  <a:srgbClr val="FF6600"/>
                </a:solidFill>
                <a:effectLst>
                  <a:outerShdw blurRad="38100" dist="38100" dir="2700000" algn="tl">
                    <a:srgbClr val="000000">
                      <a:alpha val="43137"/>
                    </a:srgbClr>
                  </a:outerShdw>
                </a:effectLst>
                <a:latin typeface="Avenir LT Std 65 Medium" panose="020B0803020203020204" pitchFamily="34" charset="0"/>
              </a:rPr>
              <a:t>Population and Cab Users</a:t>
            </a:r>
            <a:endParaRPr lang="en-US" sz="3600" dirty="0">
              <a:effectLst>
                <a:outerShdw blurRad="38100" dist="38100" dir="2700000" algn="tl">
                  <a:srgbClr val="000000">
                    <a:alpha val="43137"/>
                  </a:srgbClr>
                </a:outerShdw>
              </a:effectLst>
            </a:endParaRPr>
          </a:p>
        </p:txBody>
      </p:sp>
      <p:pic>
        <p:nvPicPr>
          <p:cNvPr id="72" name="Picture 71">
            <a:extLst>
              <a:ext uri="{FF2B5EF4-FFF2-40B4-BE49-F238E27FC236}">
                <a16:creationId xmlns:a16="http://schemas.microsoft.com/office/drawing/2014/main" id="{301561D0-E8F8-4054-874A-4AC092AF01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7373" y="0"/>
            <a:ext cx="1654627" cy="994232"/>
          </a:xfrm>
          <a:prstGeom prst="rect">
            <a:avLst/>
          </a:prstGeom>
        </p:spPr>
      </p:pic>
    </p:spTree>
    <p:extLst>
      <p:ext uri="{BB962C8B-B14F-4D97-AF65-F5344CB8AC3E}">
        <p14:creationId xmlns:p14="http://schemas.microsoft.com/office/powerpoint/2010/main" val="120684486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ta Glacier Internship" id="{2B17C0A9-4F1A-394C-9305-82F12CA26E4F}" vid="{F9955FDF-826E-7C4D-B52C-017E9540C8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Data Glacier Internship</Template>
  <TotalTime>3144</TotalTime>
  <Words>3177</Words>
  <Application>Microsoft Office PowerPoint</Application>
  <PresentationFormat>Widescreen</PresentationFormat>
  <Paragraphs>415</Paragraphs>
  <Slides>59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59</vt:i4>
      </vt:variant>
    </vt:vector>
  </HeadingPairs>
  <TitlesOfParts>
    <vt:vector size="70" baseType="lpstr">
      <vt:lpstr>Arial</vt:lpstr>
      <vt:lpstr>Avenir LT Std 45 Book</vt:lpstr>
      <vt:lpstr>Avenir LT Std 65 Medium</vt:lpstr>
      <vt:lpstr>Avenir Next LT Pro</vt:lpstr>
      <vt:lpstr>Avenir Next LT Pro Demi</vt:lpstr>
      <vt:lpstr>Avenir Next LT Pro Light</vt:lpstr>
      <vt:lpstr>Calibri</vt:lpstr>
      <vt:lpstr>Calibri Light</vt:lpstr>
      <vt:lpstr>Courier New</vt:lpstr>
      <vt:lpstr>Wingdings</vt:lpstr>
      <vt:lpstr>Office Theme</vt:lpstr>
      <vt:lpstr>PowerPoint Presentation</vt:lpstr>
      <vt:lpstr>   Agenda</vt:lpstr>
      <vt:lpstr>Executive Summary</vt:lpstr>
      <vt:lpstr>Problem Statement</vt:lpstr>
      <vt:lpstr>Methodology</vt:lpstr>
      <vt:lpstr>Tools Used</vt:lpstr>
      <vt:lpstr>Data Preparation</vt:lpstr>
      <vt:lpstr>EDA  Key Insights</vt:lpstr>
      <vt:lpstr>Population and Cab Users</vt:lpstr>
      <vt:lpstr>Daily Trips (2016 - 2018)</vt:lpstr>
      <vt:lpstr>Weekly Seasonality (2016 - 2017)</vt:lpstr>
      <vt:lpstr>Weekly Seasonality (2017 - 2018)</vt:lpstr>
      <vt:lpstr>Monthly Seasonality</vt:lpstr>
      <vt:lpstr>Market Share by City</vt:lpstr>
      <vt:lpstr>Frequency of Distance Traveled</vt:lpstr>
      <vt:lpstr>Distance vs Revenue &amp; Expense</vt:lpstr>
      <vt:lpstr>Profit</vt:lpstr>
      <vt:lpstr>Key Performance Indicator (KPI)</vt:lpstr>
      <vt:lpstr>Profit by Trip Type</vt:lpstr>
      <vt:lpstr>Pink Cab – Profit Analysis</vt:lpstr>
      <vt:lpstr>Yellow Cab – Profit Analysis</vt:lpstr>
      <vt:lpstr>Loses by City</vt:lpstr>
      <vt:lpstr>Analyzing Chicago Non-Profitable Trips – Pink Cab</vt:lpstr>
      <vt:lpstr>PowerPoint Presentation</vt:lpstr>
      <vt:lpstr>Profit by City (2016 to 2018)</vt:lpstr>
      <vt:lpstr>Monthly Timeline of Trips (1)</vt:lpstr>
      <vt:lpstr>Monthly Timeline of Trips (2)</vt:lpstr>
      <vt:lpstr>Monthly Timeline of Trips (3)</vt:lpstr>
      <vt:lpstr>Loyal Customers</vt:lpstr>
      <vt:lpstr>Loyal Customers by City</vt:lpstr>
      <vt:lpstr>Hypothesis 1:   Is there any association between Profit being at a loss and the type of trip? </vt:lpstr>
      <vt:lpstr>PowerPoint Presentation</vt:lpstr>
      <vt:lpstr>Hypothesis 2:   Is there any association between Profit and the type of trip? </vt:lpstr>
      <vt:lpstr>PowerPoint Presentation</vt:lpstr>
      <vt:lpstr>Hypothesis 3:   Is there any association between Profit and Customer income level? </vt:lpstr>
      <vt:lpstr>PowerPoint Presentation</vt:lpstr>
      <vt:lpstr>Hypothesis 4:   Is there an association between City and Profit? </vt:lpstr>
      <vt:lpstr>PowerPoint Presentation</vt:lpstr>
      <vt:lpstr>Hypothesis 5:   Does Profit vary by Month? </vt:lpstr>
      <vt:lpstr>PowerPoint Presentation</vt:lpstr>
      <vt:lpstr>Hypothesis 6.1:   Does Pink Cab charge its customer differently based on gender? </vt:lpstr>
      <vt:lpstr>PowerPoint Presentation</vt:lpstr>
      <vt:lpstr>Hypothesis 6.2:   Does Yellow Cab charge its customer differently based on gender? </vt:lpstr>
      <vt:lpstr>PowerPoint Presentation</vt:lpstr>
      <vt:lpstr>Hypothesis 7:   Is there an association between Customer Income Level and  Type of Distance traveled?</vt:lpstr>
      <vt:lpstr>PowerPoint Presentation</vt:lpstr>
      <vt:lpstr>Hypothesis 8:   Does Public Holidays affect daily number of trips?</vt:lpstr>
      <vt:lpstr>PowerPoint Presentation</vt:lpstr>
      <vt:lpstr>Trips during Public Holidays</vt:lpstr>
      <vt:lpstr>Forecasting  Forecasting Daily Number of Trips for the Next Two Years</vt:lpstr>
      <vt:lpstr>Forecasting Strategy</vt:lpstr>
      <vt:lpstr>Daily Trips Time Series Decomposition</vt:lpstr>
      <vt:lpstr>ACF &amp; PACF</vt:lpstr>
      <vt:lpstr>Model Training</vt:lpstr>
      <vt:lpstr>Model Evaluation – Pink Cab</vt:lpstr>
      <vt:lpstr>Model Evaluation – Yellow Cab</vt:lpstr>
      <vt:lpstr>Forecast Comparison</vt:lpstr>
      <vt:lpstr>PowerPoint Presentation</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JOSEPH ANTONY</dc:creator>
  <cp:lastModifiedBy>JOSEPH ANTONY</cp:lastModifiedBy>
  <cp:revision>112</cp:revision>
  <dcterms:created xsi:type="dcterms:W3CDTF">2021-08-02T09:31:32Z</dcterms:created>
  <dcterms:modified xsi:type="dcterms:W3CDTF">2021-08-06T10:12:56Z</dcterms:modified>
</cp:coreProperties>
</file>